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oleObject"/>
  <Default Extension="vml" ContentType="application/vnd.openxmlformats-officedocument.vmlDrawin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handoutMasterIdLst>
    <p:handoutMasterId r:id="rId22"/>
  </p:handoutMasterIdLst>
  <p:sldIdLst>
    <p:sldId id="448" r:id="rId2"/>
    <p:sldId id="257" r:id="rId3"/>
    <p:sldId id="467" r:id="rId4"/>
    <p:sldId id="468" r:id="rId5"/>
    <p:sldId id="475" r:id="rId6"/>
    <p:sldId id="500" r:id="rId7"/>
    <p:sldId id="499" r:id="rId8"/>
    <p:sldId id="476" r:id="rId9"/>
    <p:sldId id="501" r:id="rId10"/>
    <p:sldId id="502" r:id="rId11"/>
    <p:sldId id="478" r:id="rId12"/>
    <p:sldId id="503" r:id="rId13"/>
    <p:sldId id="505" r:id="rId14"/>
    <p:sldId id="504" r:id="rId15"/>
    <p:sldId id="506" r:id="rId16"/>
    <p:sldId id="507" r:id="rId17"/>
    <p:sldId id="508" r:id="rId18"/>
    <p:sldId id="487" r:id="rId19"/>
    <p:sldId id="425" r:id="rId2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用户" initials="MO用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89" autoAdjust="0"/>
    <p:restoredTop sz="90741"/>
  </p:normalViewPr>
  <p:slideViewPr>
    <p:cSldViewPr>
      <p:cViewPr>
        <p:scale>
          <a:sx n="82" d="100"/>
          <a:sy n="82" d="100"/>
        </p:scale>
        <p:origin x="1472" y="5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xmlns="" id="{A3D303A1-6823-9E49-B674-17D68C168E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92F0A32-DF5F-AF48-958E-9BE0732EAB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EC8F0-76C1-394D-AC85-804A0FE6BC8F}" type="datetimeFigureOut">
              <a:rPr kumimoji="1" lang="zh-CN" altLang="en-US" smtClean="0"/>
              <a:t>2018/8/16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97F88B3-4A28-CE40-9808-24A3402A98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>
            <a:extLst>
              <a:ext uri="{FF2B5EF4-FFF2-40B4-BE49-F238E27FC236}">
                <a16:creationId xmlns:a16="http://schemas.microsoft.com/office/drawing/2014/main" xmlns="" id="{D17216EE-E86A-DF42-991A-C5F3F311A4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714CE-BA7D-9644-A9E2-04BC6586D2F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8259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C7C75-8710-406A-8B42-42FF1B0A4825}" type="datetimeFigureOut">
              <a:rPr lang="zh-CN" altLang="en-US" smtClean="0"/>
              <a:pPr/>
              <a:t>2018/8/16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D14CE-F1AF-4B99-BD9B-C924DEDFEBC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803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14CE-F1AF-4B99-BD9B-C924DEDFEBC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270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14CE-F1AF-4B99-BD9B-C924DEDFEBCF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867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14CE-F1AF-4B99-BD9B-C924DEDFEBC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35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14CE-F1AF-4B99-BD9B-C924DEDFEBC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630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14CE-F1AF-4B99-BD9B-C924DEDFEBC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270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14CE-F1AF-4B99-BD9B-C924DEDFEBC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59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14CE-F1AF-4B99-BD9B-C924DEDFEBCF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059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D14CE-F1AF-4B99-BD9B-C924DEDFEBCF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57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image" Target="../media/image4.jpe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 bwMode="auto"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1440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50" r:id="rId3" imgW="2438198" imgH="1657835" progId="">
                  <p:embed/>
                </p:oleObj>
              </mc:Choice>
              <mc:Fallback>
                <p:oleObj r:id="rId3" imgW="2438198" imgH="165783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31242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4343400"/>
            <a:ext cx="5181600" cy="1219200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1000" y="5562600"/>
            <a:ext cx="51816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单击此处编辑母版副标题样式</a:t>
            </a:r>
            <a:endParaRPr lang="en-US" altLang="zh-CN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553200"/>
            <a:ext cx="24384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ea typeface="宋体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3048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a typeface="宋体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477000" y="6553200"/>
            <a:ext cx="2438400" cy="228600"/>
          </a:xfrm>
        </p:spPr>
        <p:txBody>
          <a:bodyPr/>
          <a:lstStyle>
            <a:lvl1pPr algn="r">
              <a:defRPr sz="1000">
                <a:latin typeface="Arial" pitchFamily="34" charset="0"/>
              </a:defRPr>
            </a:lvl1pPr>
          </a:lstStyle>
          <a:p>
            <a:fld id="{F85F0E98-7F76-4B41-9916-E422A2C4330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6684963" y="3438525"/>
            <a:ext cx="2001837" cy="1238250"/>
          </a:xfrm>
          <a:prstGeom prst="diamo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4724400" y="2201863"/>
            <a:ext cx="2047875" cy="1260475"/>
          </a:xfrm>
          <a:prstGeom prst="diamond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5741988" y="1752600"/>
            <a:ext cx="1908175" cy="1263650"/>
          </a:xfrm>
          <a:prstGeom prst="diamond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59" name="未知" descr="F"/>
          <p:cNvSpPr>
            <a:spLocks/>
          </p:cNvSpPr>
          <p:nvPr/>
        </p:nvSpPr>
        <p:spPr bwMode="auto">
          <a:xfrm>
            <a:off x="6686550" y="4054475"/>
            <a:ext cx="1028700" cy="1692275"/>
          </a:xfrm>
          <a:custGeom>
            <a:avLst/>
            <a:gdLst/>
            <a:ahLst/>
            <a:cxnLst>
              <a:cxn ang="0">
                <a:pos x="648" y="1066"/>
              </a:cxn>
              <a:cxn ang="0">
                <a:pos x="641" y="389"/>
              </a:cxn>
              <a:cxn ang="0">
                <a:pos x="0" y="0"/>
              </a:cxn>
              <a:cxn ang="0">
                <a:pos x="2" y="681"/>
              </a:cxn>
              <a:cxn ang="0">
                <a:pos x="648" y="1066"/>
              </a:cxn>
            </a:cxnLst>
            <a:rect l="0" t="0" r="r" b="b"/>
            <a:pathLst>
              <a:path w="648" h="1066">
                <a:moveTo>
                  <a:pt x="648" y="1066"/>
                </a:moveTo>
                <a:lnTo>
                  <a:pt x="641" y="389"/>
                </a:lnTo>
                <a:lnTo>
                  <a:pt x="0" y="0"/>
                </a:lnTo>
                <a:lnTo>
                  <a:pt x="2" y="681"/>
                </a:lnTo>
                <a:lnTo>
                  <a:pt x="648" y="1066"/>
                </a:lnTo>
                <a:close/>
              </a:path>
            </a:pathLst>
          </a:cu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060" name="未知" descr="d"/>
          <p:cNvSpPr>
            <a:spLocks/>
          </p:cNvSpPr>
          <p:nvPr/>
        </p:nvSpPr>
        <p:spPr bwMode="auto">
          <a:xfrm>
            <a:off x="4725988" y="2819400"/>
            <a:ext cx="1027112" cy="1733550"/>
          </a:xfrm>
          <a:custGeom>
            <a:avLst/>
            <a:gdLst/>
            <a:ahLst/>
            <a:cxnLst>
              <a:cxn ang="0">
                <a:pos x="626" y="991"/>
              </a:cxn>
              <a:cxn ang="0">
                <a:pos x="626" y="362"/>
              </a:cxn>
              <a:cxn ang="0">
                <a:pos x="0" y="0"/>
              </a:cxn>
              <a:cxn ang="0">
                <a:pos x="2" y="617"/>
              </a:cxn>
              <a:cxn ang="0">
                <a:pos x="626" y="991"/>
              </a:cxn>
            </a:cxnLst>
            <a:rect l="0" t="0" r="r" b="b"/>
            <a:pathLst>
              <a:path w="626" h="991">
                <a:moveTo>
                  <a:pt x="626" y="991"/>
                </a:moveTo>
                <a:lnTo>
                  <a:pt x="626" y="362"/>
                </a:lnTo>
                <a:lnTo>
                  <a:pt x="0" y="0"/>
                </a:lnTo>
                <a:lnTo>
                  <a:pt x="2" y="617"/>
                </a:lnTo>
                <a:lnTo>
                  <a:pt x="626" y="991"/>
                </a:lnTo>
                <a:close/>
              </a:path>
            </a:pathLst>
          </a:custGeom>
          <a:blipFill dpi="0" rotWithShape="1">
            <a:blip r:embed="rId6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061" name="未知"/>
          <p:cNvSpPr>
            <a:spLocks/>
          </p:cNvSpPr>
          <p:nvPr/>
        </p:nvSpPr>
        <p:spPr bwMode="auto">
          <a:xfrm>
            <a:off x="5749925" y="4537075"/>
            <a:ext cx="939800" cy="1635125"/>
          </a:xfrm>
          <a:custGeom>
            <a:avLst/>
            <a:gdLst/>
            <a:ahLst/>
            <a:cxnLst>
              <a:cxn ang="0">
                <a:pos x="592" y="1030"/>
              </a:cxn>
              <a:cxn ang="0">
                <a:pos x="592" y="371"/>
              </a:cxn>
              <a:cxn ang="0">
                <a:pos x="1" y="0"/>
              </a:cxn>
              <a:cxn ang="0">
                <a:pos x="0" y="662"/>
              </a:cxn>
              <a:cxn ang="0">
                <a:pos x="592" y="1030"/>
              </a:cxn>
            </a:cxnLst>
            <a:rect l="0" t="0" r="r" b="b"/>
            <a:pathLst>
              <a:path w="592" h="1030">
                <a:moveTo>
                  <a:pt x="592" y="1030"/>
                </a:moveTo>
                <a:lnTo>
                  <a:pt x="592" y="371"/>
                </a:lnTo>
                <a:lnTo>
                  <a:pt x="1" y="0"/>
                </a:lnTo>
                <a:lnTo>
                  <a:pt x="0" y="662"/>
                </a:lnTo>
                <a:lnTo>
                  <a:pt x="592" y="103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062" name="未知" descr="b"/>
          <p:cNvSpPr>
            <a:spLocks/>
          </p:cNvSpPr>
          <p:nvPr/>
        </p:nvSpPr>
        <p:spPr bwMode="auto">
          <a:xfrm>
            <a:off x="5741988" y="2382838"/>
            <a:ext cx="962025" cy="1671637"/>
          </a:xfrm>
          <a:custGeom>
            <a:avLst/>
            <a:gdLst/>
            <a:ahLst/>
            <a:cxnLst>
              <a:cxn ang="0">
                <a:pos x="589" y="1053"/>
              </a:cxn>
              <a:cxn ang="0">
                <a:pos x="598" y="394"/>
              </a:cxn>
              <a:cxn ang="0">
                <a:pos x="0" y="0"/>
              </a:cxn>
              <a:cxn ang="0">
                <a:pos x="1" y="675"/>
              </a:cxn>
              <a:cxn ang="0">
                <a:pos x="589" y="1053"/>
              </a:cxn>
            </a:cxnLst>
            <a:rect l="0" t="0" r="r" b="b"/>
            <a:pathLst>
              <a:path w="598" h="1053">
                <a:moveTo>
                  <a:pt x="589" y="1053"/>
                </a:moveTo>
                <a:lnTo>
                  <a:pt x="598" y="394"/>
                </a:lnTo>
                <a:lnTo>
                  <a:pt x="0" y="0"/>
                </a:lnTo>
                <a:lnTo>
                  <a:pt x="1" y="675"/>
                </a:lnTo>
                <a:lnTo>
                  <a:pt x="589" y="1053"/>
                </a:lnTo>
                <a:close/>
              </a:path>
            </a:pathLst>
          </a:custGeom>
          <a:blipFill dpi="0" rotWithShape="1">
            <a:blip r:embed="rId7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5F0E98-7F76-4B41-9916-E422A2C433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1800" y="457200"/>
            <a:ext cx="1905000" cy="577215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5562600" cy="57721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5F0E98-7F76-4B41-9916-E422A2C433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086600" cy="563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1066800" y="1371600"/>
            <a:ext cx="7620000" cy="4857750"/>
          </a:xfrm>
        </p:spPr>
        <p:txBody>
          <a:bodyPr/>
          <a:lstStyle/>
          <a:p>
            <a:r>
              <a:rPr lang="zh-CN" altLang="en-US"/>
              <a:t>单击图标添加表格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228600" y="64008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F85F0E98-7F76-4B41-9916-E422A2C433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5F0E98-7F76-4B41-9916-E422A2C433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5F0E98-7F76-4B41-9916-E422A2C433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66800" y="1371600"/>
            <a:ext cx="37338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53000" y="1371600"/>
            <a:ext cx="37338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5F0E98-7F76-4B41-9916-E422A2C433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5F0E98-7F76-4B41-9916-E422A2C433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5F0E98-7F76-4B41-9916-E422A2C433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5F0E98-7F76-4B41-9916-E422A2C433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5F0E98-7F76-4B41-9916-E422A2C433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将图片拖动到占位符，或单击添加图标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5F0E98-7F76-4B41-9916-E422A2C433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vmlDrawing" Target="../drawings/vmlDrawing1.vml"/><Relationship Id="rId15" Type="http://schemas.openxmlformats.org/officeDocument/2006/relationships/oleObject" Target="../embeddings/oleObject1.bin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6" r:id="rId15" imgW="2438198" imgH="1657835" progId="">
                  <p:embed/>
                </p:oleObj>
              </mc:Choice>
              <mc:Fallback>
                <p:oleObj r:id="rId15" imgW="2438198" imgH="165783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35814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4D93D9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DDDDDD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715000" y="6305550"/>
            <a:ext cx="30099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371600"/>
            <a:ext cx="7620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8600" y="64008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latin typeface="+mn-lt"/>
                <a:ea typeface="宋体" pitchFamily="2" charset="-122"/>
              </a:defRPr>
            </a:lvl1pPr>
          </a:lstStyle>
          <a:p>
            <a:fld id="{F85F0E98-7F76-4B41-9916-E422A2C4330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457200"/>
            <a:ext cx="7086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28600" y="228600"/>
            <a:ext cx="990600" cy="1219200"/>
            <a:chOff x="0" y="0"/>
            <a:chExt cx="2496" cy="2784"/>
          </a:xfrm>
        </p:grpSpPr>
        <p:sp>
          <p:nvSpPr>
            <p:cNvPr id="1032" name="AutoShape 8"/>
            <p:cNvSpPr>
              <a:spLocks noChangeArrowheads="1"/>
            </p:cNvSpPr>
            <p:nvPr/>
          </p:nvSpPr>
          <p:spPr bwMode="auto">
            <a:xfrm>
              <a:off x="1235" y="1069"/>
              <a:ext cx="1261" cy="780"/>
            </a:xfrm>
            <a:prstGeom prst="diamond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33" name="AutoShape 9"/>
            <p:cNvSpPr>
              <a:spLocks noChangeArrowheads="1"/>
            </p:cNvSpPr>
            <p:nvPr/>
          </p:nvSpPr>
          <p:spPr bwMode="auto">
            <a:xfrm>
              <a:off x="0" y="290"/>
              <a:ext cx="1290" cy="794"/>
            </a:xfrm>
            <a:prstGeom prst="diamond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34" name="AutoShape 10"/>
            <p:cNvSpPr>
              <a:spLocks noChangeArrowheads="1"/>
            </p:cNvSpPr>
            <p:nvPr/>
          </p:nvSpPr>
          <p:spPr bwMode="auto">
            <a:xfrm>
              <a:off x="634" y="0"/>
              <a:ext cx="1202" cy="796"/>
            </a:xfrm>
            <a:prstGeom prst="diamond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35" name="未知"/>
            <p:cNvSpPr>
              <a:spLocks/>
            </p:cNvSpPr>
            <p:nvPr/>
          </p:nvSpPr>
          <p:spPr bwMode="auto">
            <a:xfrm>
              <a:off x="1236" y="1457"/>
              <a:ext cx="648" cy="1066"/>
            </a:xfrm>
            <a:custGeom>
              <a:avLst/>
              <a:gdLst/>
              <a:ahLst/>
              <a:cxnLst>
                <a:cxn ang="0">
                  <a:pos x="648" y="1066"/>
                </a:cxn>
                <a:cxn ang="0">
                  <a:pos x="641" y="389"/>
                </a:cxn>
                <a:cxn ang="0">
                  <a:pos x="0" y="0"/>
                </a:cxn>
                <a:cxn ang="0">
                  <a:pos x="2" y="681"/>
                </a:cxn>
                <a:cxn ang="0">
                  <a:pos x="648" y="1066"/>
                </a:cxn>
              </a:cxnLst>
              <a:rect l="0" t="0" r="r" b="b"/>
              <a:pathLst>
                <a:path w="648" h="1066">
                  <a:moveTo>
                    <a:pt x="648" y="1066"/>
                  </a:moveTo>
                  <a:lnTo>
                    <a:pt x="641" y="389"/>
                  </a:lnTo>
                  <a:lnTo>
                    <a:pt x="0" y="0"/>
                  </a:lnTo>
                  <a:lnTo>
                    <a:pt x="2" y="681"/>
                  </a:lnTo>
                  <a:lnTo>
                    <a:pt x="648" y="106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6" name="未知"/>
            <p:cNvSpPr>
              <a:spLocks/>
            </p:cNvSpPr>
            <p:nvPr/>
          </p:nvSpPr>
          <p:spPr bwMode="auto">
            <a:xfrm>
              <a:off x="1" y="679"/>
              <a:ext cx="647" cy="1092"/>
            </a:xfrm>
            <a:custGeom>
              <a:avLst/>
              <a:gdLst/>
              <a:ahLst/>
              <a:cxnLst>
                <a:cxn ang="0">
                  <a:pos x="626" y="991"/>
                </a:cxn>
                <a:cxn ang="0">
                  <a:pos x="626" y="362"/>
                </a:cxn>
                <a:cxn ang="0">
                  <a:pos x="0" y="0"/>
                </a:cxn>
                <a:cxn ang="0">
                  <a:pos x="2" y="617"/>
                </a:cxn>
                <a:cxn ang="0">
                  <a:pos x="626" y="991"/>
                </a:cxn>
              </a:cxnLst>
              <a:rect l="0" t="0" r="r" b="b"/>
              <a:pathLst>
                <a:path w="626" h="991">
                  <a:moveTo>
                    <a:pt x="626" y="991"/>
                  </a:moveTo>
                  <a:lnTo>
                    <a:pt x="626" y="362"/>
                  </a:lnTo>
                  <a:lnTo>
                    <a:pt x="0" y="0"/>
                  </a:lnTo>
                  <a:lnTo>
                    <a:pt x="2" y="617"/>
                  </a:lnTo>
                  <a:lnTo>
                    <a:pt x="626" y="991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7" name="未知"/>
            <p:cNvSpPr>
              <a:spLocks/>
            </p:cNvSpPr>
            <p:nvPr/>
          </p:nvSpPr>
          <p:spPr bwMode="auto">
            <a:xfrm>
              <a:off x="645" y="1744"/>
              <a:ext cx="593" cy="1040"/>
            </a:xfrm>
            <a:custGeom>
              <a:avLst/>
              <a:gdLst/>
              <a:ahLst/>
              <a:cxnLst>
                <a:cxn ang="0">
                  <a:pos x="582" y="944"/>
                </a:cxn>
                <a:cxn ang="0">
                  <a:pos x="582" y="346"/>
                </a:cxn>
                <a:cxn ang="0">
                  <a:pos x="0" y="0"/>
                </a:cxn>
                <a:cxn ang="0">
                  <a:pos x="1" y="610"/>
                </a:cxn>
                <a:cxn ang="0">
                  <a:pos x="582" y="944"/>
                </a:cxn>
              </a:cxnLst>
              <a:rect l="0" t="0" r="r" b="b"/>
              <a:pathLst>
                <a:path w="582" h="944">
                  <a:moveTo>
                    <a:pt x="582" y="944"/>
                  </a:moveTo>
                  <a:lnTo>
                    <a:pt x="582" y="346"/>
                  </a:lnTo>
                  <a:lnTo>
                    <a:pt x="0" y="0"/>
                  </a:lnTo>
                  <a:lnTo>
                    <a:pt x="1" y="610"/>
                  </a:lnTo>
                  <a:lnTo>
                    <a:pt x="582" y="94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8" name="未知"/>
            <p:cNvSpPr>
              <a:spLocks/>
            </p:cNvSpPr>
            <p:nvPr/>
          </p:nvSpPr>
          <p:spPr bwMode="auto">
            <a:xfrm>
              <a:off x="642" y="395"/>
              <a:ext cx="596" cy="1075"/>
            </a:xfrm>
            <a:custGeom>
              <a:avLst/>
              <a:gdLst/>
              <a:ahLst/>
              <a:cxnLst>
                <a:cxn ang="0">
                  <a:pos x="576" y="976"/>
                </a:cxn>
                <a:cxn ang="0">
                  <a:pos x="574" y="350"/>
                </a:cxn>
                <a:cxn ang="0">
                  <a:pos x="0" y="0"/>
                </a:cxn>
                <a:cxn ang="0">
                  <a:pos x="0" y="625"/>
                </a:cxn>
                <a:cxn ang="0">
                  <a:pos x="576" y="976"/>
                </a:cxn>
              </a:cxnLst>
              <a:rect l="0" t="0" r="r" b="b"/>
              <a:pathLst>
                <a:path w="576" h="976">
                  <a:moveTo>
                    <a:pt x="576" y="976"/>
                  </a:moveTo>
                  <a:lnTo>
                    <a:pt x="574" y="350"/>
                  </a:lnTo>
                  <a:lnTo>
                    <a:pt x="0" y="0"/>
                  </a:lnTo>
                  <a:lnTo>
                    <a:pt x="0" y="625"/>
                  </a:lnTo>
                  <a:lnTo>
                    <a:pt x="576" y="976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643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200">
          <a:solidFill>
            <a:schemeClr val="tx1"/>
          </a:solidFill>
          <a:latin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19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28684"/>
            <a:ext cx="167647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</p:txBody>
      </p:sp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611560" y="1676478"/>
            <a:ext cx="3429000" cy="1190625"/>
            <a:chOff x="0" y="0"/>
            <a:chExt cx="2160" cy="750"/>
          </a:xfrm>
        </p:grpSpPr>
        <p:sp>
          <p:nvSpPr>
            <p:cNvPr id="16" name="未知"/>
            <p:cNvSpPr>
              <a:spLocks/>
            </p:cNvSpPr>
            <p:nvPr/>
          </p:nvSpPr>
          <p:spPr bwMode="auto">
            <a:xfrm rot="21190481">
              <a:off x="20" y="439"/>
              <a:ext cx="1618" cy="309"/>
            </a:xfrm>
            <a:custGeom>
              <a:avLst/>
              <a:gdLst/>
              <a:ahLst/>
              <a:cxnLst>
                <a:cxn ang="0">
                  <a:pos x="3" y="145"/>
                </a:cxn>
                <a:cxn ang="0">
                  <a:pos x="987" y="16"/>
                </a:cxn>
                <a:cxn ang="0">
                  <a:pos x="2232" y="168"/>
                </a:cxn>
                <a:cxn ang="0">
                  <a:pos x="3211" y="130"/>
                </a:cxn>
                <a:cxn ang="0">
                  <a:pos x="2251" y="194"/>
                </a:cxn>
                <a:cxn ang="0">
                  <a:pos x="987" y="62"/>
                </a:cxn>
                <a:cxn ang="0">
                  <a:pos x="3" y="145"/>
                </a:cxn>
              </a:cxnLst>
              <a:rect l="0" t="0" r="r" b="b"/>
              <a:pathLst>
                <a:path w="3214" h="205">
                  <a:moveTo>
                    <a:pt x="3" y="145"/>
                  </a:moveTo>
                  <a:cubicBezTo>
                    <a:pt x="0" y="144"/>
                    <a:pt x="557" y="0"/>
                    <a:pt x="987" y="16"/>
                  </a:cubicBezTo>
                  <a:cubicBezTo>
                    <a:pt x="1417" y="33"/>
                    <a:pt x="1861" y="149"/>
                    <a:pt x="2232" y="168"/>
                  </a:cubicBezTo>
                  <a:cubicBezTo>
                    <a:pt x="2603" y="187"/>
                    <a:pt x="3208" y="126"/>
                    <a:pt x="3211" y="130"/>
                  </a:cubicBezTo>
                  <a:cubicBezTo>
                    <a:pt x="3214" y="134"/>
                    <a:pt x="2622" y="205"/>
                    <a:pt x="2251" y="194"/>
                  </a:cubicBezTo>
                  <a:cubicBezTo>
                    <a:pt x="1880" y="183"/>
                    <a:pt x="1362" y="70"/>
                    <a:pt x="987" y="62"/>
                  </a:cubicBezTo>
                  <a:cubicBezTo>
                    <a:pt x="384" y="54"/>
                    <a:pt x="168" y="144"/>
                    <a:pt x="3" y="14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3372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未知"/>
            <p:cNvSpPr>
              <a:spLocks/>
            </p:cNvSpPr>
            <p:nvPr/>
          </p:nvSpPr>
          <p:spPr bwMode="auto">
            <a:xfrm>
              <a:off x="0" y="0"/>
              <a:ext cx="2160" cy="750"/>
            </a:xfrm>
            <a:custGeom>
              <a:avLst/>
              <a:gdLst/>
              <a:ahLst/>
              <a:cxnLst>
                <a:cxn ang="0">
                  <a:pos x="3" y="565"/>
                </a:cxn>
                <a:cxn ang="0">
                  <a:pos x="460" y="237"/>
                </a:cxn>
                <a:cxn ang="0">
                  <a:pos x="1104" y="305"/>
                </a:cxn>
                <a:cxn ang="0">
                  <a:pos x="1731" y="6"/>
                </a:cxn>
                <a:cxn ang="0">
                  <a:pos x="1124" y="344"/>
                </a:cxn>
                <a:cxn ang="0">
                  <a:pos x="456" y="313"/>
                </a:cxn>
                <a:cxn ang="0">
                  <a:pos x="3" y="565"/>
                </a:cxn>
              </a:cxnLst>
              <a:rect l="0" t="0" r="r" b="b"/>
              <a:pathLst>
                <a:path w="1731" h="565">
                  <a:moveTo>
                    <a:pt x="3" y="565"/>
                  </a:moveTo>
                  <a:cubicBezTo>
                    <a:pt x="0" y="563"/>
                    <a:pt x="215" y="289"/>
                    <a:pt x="460" y="237"/>
                  </a:cubicBezTo>
                  <a:cubicBezTo>
                    <a:pt x="704" y="187"/>
                    <a:pt x="892" y="343"/>
                    <a:pt x="1104" y="305"/>
                  </a:cubicBezTo>
                  <a:cubicBezTo>
                    <a:pt x="1316" y="267"/>
                    <a:pt x="1728" y="0"/>
                    <a:pt x="1731" y="6"/>
                  </a:cubicBezTo>
                  <a:cubicBezTo>
                    <a:pt x="1654" y="53"/>
                    <a:pt x="1362" y="291"/>
                    <a:pt x="1124" y="344"/>
                  </a:cubicBezTo>
                  <a:cubicBezTo>
                    <a:pt x="886" y="397"/>
                    <a:pt x="650" y="265"/>
                    <a:pt x="456" y="313"/>
                  </a:cubicBezTo>
                  <a:cubicBezTo>
                    <a:pt x="115" y="402"/>
                    <a:pt x="94" y="537"/>
                    <a:pt x="3" y="56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3372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724128" y="6400800"/>
            <a:ext cx="36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2018.08.16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 smtClean="0"/>
              <a:t>State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College</a:t>
            </a:r>
            <a:endParaRPr lang="zh-CN" altLang="en-US" dirty="0"/>
          </a:p>
        </p:txBody>
      </p:sp>
      <p:sp>
        <p:nvSpPr>
          <p:cNvPr id="9" name="标题 1"/>
          <p:cNvSpPr txBox="1">
            <a:spLocks/>
          </p:cNvSpPr>
          <p:nvPr/>
        </p:nvSpPr>
        <p:spPr bwMode="auto">
          <a:xfrm>
            <a:off x="0" y="562696"/>
            <a:ext cx="9144000" cy="86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zh-CN" sz="2800" dirty="0"/>
              <a:t>Banded Convective Activity associated with Gravity Waves over Southern China</a:t>
            </a:r>
            <a:r>
              <a:rPr lang="zh-CN" altLang="zh-CN" sz="2800" dirty="0"/>
              <a:t> </a:t>
            </a:r>
            <a:endParaRPr lang="zh-CN" altLang="en-US" sz="2800" kern="0" dirty="0">
              <a:solidFill>
                <a:srgbClr val="0070C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0" name="副标题 2"/>
          <p:cNvSpPr txBox="1">
            <a:spLocks/>
          </p:cNvSpPr>
          <p:nvPr/>
        </p:nvSpPr>
        <p:spPr bwMode="auto">
          <a:xfrm>
            <a:off x="-252536" y="3014820"/>
            <a:ext cx="9144000" cy="234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r">
              <a:buNone/>
            </a:pPr>
            <a:r>
              <a:rPr lang="en-US" kern="0" dirty="0"/>
              <a:t>Yu Du (</a:t>
            </a:r>
            <a:r>
              <a:rPr lang="zh-CN" altLang="en-US" kern="0" dirty="0"/>
              <a:t>杜宇</a:t>
            </a:r>
            <a:r>
              <a:rPr lang="en-US" kern="0" dirty="0"/>
              <a:t>)</a:t>
            </a:r>
          </a:p>
          <a:p>
            <a:pPr marL="0" indent="0" algn="r">
              <a:buNone/>
            </a:pPr>
            <a:r>
              <a:rPr lang="en-US" altLang="zh-CN" sz="1900" kern="0" dirty="0"/>
              <a:t>Sun</a:t>
            </a:r>
            <a:r>
              <a:rPr lang="zh-CN" altLang="en-US" sz="1900" kern="0" dirty="0"/>
              <a:t> </a:t>
            </a:r>
            <a:r>
              <a:rPr lang="en-US" altLang="zh-CN" sz="1900" kern="0" dirty="0" err="1"/>
              <a:t>Yat-sen</a:t>
            </a:r>
            <a:r>
              <a:rPr lang="zh-CN" altLang="en-US" sz="1900" kern="0" dirty="0"/>
              <a:t> </a:t>
            </a:r>
            <a:r>
              <a:rPr lang="en-US" altLang="zh-CN" sz="1900" kern="0" dirty="0"/>
              <a:t>University,</a:t>
            </a:r>
            <a:r>
              <a:rPr lang="zh-CN" altLang="en-US" sz="1900" kern="0" dirty="0"/>
              <a:t> </a:t>
            </a:r>
            <a:r>
              <a:rPr lang="en-US" altLang="zh-CN" sz="1900" kern="0" dirty="0"/>
              <a:t>China</a:t>
            </a:r>
            <a:endParaRPr lang="en-US" sz="1900" kern="0" dirty="0"/>
          </a:p>
          <a:p>
            <a:pPr marL="0" indent="0" algn="r">
              <a:buNone/>
            </a:pPr>
            <a:endParaRPr lang="en-US" sz="1900" kern="0" dirty="0"/>
          </a:p>
          <a:p>
            <a:pPr marL="0" indent="0" algn="r">
              <a:buNone/>
            </a:pPr>
            <a:endParaRPr lang="en-US" sz="1900" kern="0" dirty="0"/>
          </a:p>
          <a:p>
            <a:pPr marL="0" indent="0" algn="r">
              <a:buNone/>
            </a:pPr>
            <a:r>
              <a:rPr lang="en-US" altLang="zh-CN" sz="2000" kern="0" dirty="0"/>
              <a:t>Collaborator:</a:t>
            </a:r>
          </a:p>
          <a:p>
            <a:pPr marL="0" indent="0" algn="r">
              <a:buNone/>
            </a:pPr>
            <a:r>
              <a:rPr lang="en-US" altLang="zh-CN" sz="2000" kern="0" dirty="0" err="1" smtClean="0"/>
              <a:t>Fuqing</a:t>
            </a:r>
            <a:r>
              <a:rPr lang="zh-CN" altLang="en-US" sz="2000" kern="0" dirty="0" smtClean="0"/>
              <a:t> </a:t>
            </a:r>
            <a:r>
              <a:rPr lang="en-US" altLang="zh-CN" sz="2000" kern="0" dirty="0" smtClean="0"/>
              <a:t>Zhang</a:t>
            </a:r>
            <a:r>
              <a:rPr lang="zh-CN" altLang="en-US" sz="2000" kern="0" dirty="0" smtClean="0"/>
              <a:t> </a:t>
            </a:r>
            <a:r>
              <a:rPr lang="en-US" altLang="zh-CN" sz="2000" kern="0" dirty="0" smtClean="0"/>
              <a:t>(PSU)</a:t>
            </a:r>
            <a:endParaRPr lang="en-US" altLang="zh-CN" sz="2000" kern="0" dirty="0"/>
          </a:p>
          <a:p>
            <a:pPr marL="0" indent="0" algn="r">
              <a:buNone/>
            </a:pPr>
            <a:endParaRPr lang="zh-CN" altLang="en-US" sz="1900" kern="0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xmlns="" id="{730B34B8-5874-E146-9663-370F1CCAA3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F0E98-7F76-4B41-9916-E422A2C43302}" type="slidenum">
              <a:rPr lang="zh-CN" altLang="en-US" smtClean="0"/>
              <a:pPr/>
              <a:t>1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0" y="1664646"/>
            <a:ext cx="4292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5576"/>
      </p:ext>
    </p:extLst>
  </p:cSld>
  <p:clrMapOvr>
    <a:masterClrMapping/>
  </p:clrMapOvr>
  <p:transition advTm="2653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>
            <a:extLst>
              <a:ext uri="{FF2B5EF4-FFF2-40B4-BE49-F238E27FC236}">
                <a16:creationId xmlns:a16="http://schemas.microsoft.com/office/drawing/2014/main" xmlns="" id="{AC7036C9-EB4D-6B40-9C75-46A6C6611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072" y="136005"/>
            <a:ext cx="8838079" cy="1325563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3.Model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simulation</a:t>
            </a:r>
            <a:endParaRPr kumimoji="1"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916832"/>
            <a:ext cx="4300134" cy="428682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694" y="1965624"/>
            <a:ext cx="4284178" cy="427168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47664" y="1521891"/>
            <a:ext cx="2088232" cy="383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/>
              <a:t>observation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6156176" y="1516242"/>
            <a:ext cx="2088232" cy="383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simulation</a:t>
            </a:r>
            <a:endParaRPr kumimoji="1" lang="zh-CN" altLang="en-US" dirty="0"/>
          </a:p>
        </p:txBody>
      </p:sp>
      <p:cxnSp>
        <p:nvCxnSpPr>
          <p:cNvPr id="5" name="直线连接符 4"/>
          <p:cNvCxnSpPr/>
          <p:nvPr/>
        </p:nvCxnSpPr>
        <p:spPr bwMode="auto">
          <a:xfrm>
            <a:off x="1907704" y="5445224"/>
            <a:ext cx="604867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直线连接符 11"/>
          <p:cNvCxnSpPr/>
          <p:nvPr/>
        </p:nvCxnSpPr>
        <p:spPr bwMode="auto">
          <a:xfrm>
            <a:off x="2195736" y="4941168"/>
            <a:ext cx="604867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文本框 7"/>
          <p:cNvSpPr txBox="1"/>
          <p:nvPr/>
        </p:nvSpPr>
        <p:spPr>
          <a:xfrm>
            <a:off x="7697421" y="526055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/>
              <a:t>850hPa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7683704" y="475650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600hPa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900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6DCABB5-425C-D042-BC08-E10DE03D5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303" y="5778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4.</a:t>
            </a:r>
            <a:r>
              <a:rPr kumimoji="1" lang="zh-CN" altLang="en-US" sz="2400" dirty="0"/>
              <a:t> </a:t>
            </a:r>
            <a:r>
              <a:rPr kumimoji="1" lang="en-US" altLang="zh-CN" sz="2400" dirty="0" smtClean="0"/>
              <a:t>Results: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convection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and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gravity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waves</a:t>
            </a:r>
            <a:endParaRPr kumimoji="1" lang="zh-CN" altLang="en-US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4864"/>
            <a:ext cx="5441236" cy="46805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3974937"/>
            <a:ext cx="3097327" cy="269442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4282" y="1302426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 smtClean="0"/>
              <a:t>Vertical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cross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section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of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water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vapor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mixing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ratio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(shading)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and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vertical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motion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(contour)</a:t>
            </a:r>
            <a:endParaRPr kumimoji="1" lang="zh-CN" altLang="en-US" sz="1600" dirty="0"/>
          </a:p>
        </p:txBody>
      </p:sp>
      <p:sp>
        <p:nvSpPr>
          <p:cNvPr id="13" name="文本框 12"/>
          <p:cNvSpPr txBox="1"/>
          <p:nvPr/>
        </p:nvSpPr>
        <p:spPr>
          <a:xfrm>
            <a:off x="6407696" y="363186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Power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spectrum</a:t>
            </a:r>
            <a:endParaRPr kumimoji="1" lang="zh-CN" altLang="en-US" dirty="0"/>
          </a:p>
        </p:txBody>
      </p:sp>
      <p:grpSp>
        <p:nvGrpSpPr>
          <p:cNvPr id="18" name="组 17"/>
          <p:cNvGrpSpPr/>
          <p:nvPr/>
        </p:nvGrpSpPr>
        <p:grpSpPr>
          <a:xfrm>
            <a:off x="5824511" y="930986"/>
            <a:ext cx="2958057" cy="2358790"/>
            <a:chOff x="5824511" y="930986"/>
            <a:chExt cx="2958057" cy="2358790"/>
          </a:xfrm>
        </p:grpSpPr>
        <p:grpSp>
          <p:nvGrpSpPr>
            <p:cNvPr id="36" name="组 35"/>
            <p:cNvGrpSpPr/>
            <p:nvPr/>
          </p:nvGrpSpPr>
          <p:grpSpPr>
            <a:xfrm>
              <a:off x="5824511" y="930986"/>
              <a:ext cx="2958057" cy="2358790"/>
              <a:chOff x="3889181" y="4187766"/>
              <a:chExt cx="3444099" cy="2766213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89181" y="4187766"/>
                <a:ext cx="3444099" cy="2766213"/>
              </a:xfrm>
              <a:prstGeom prst="rect">
                <a:avLst/>
              </a:prstGeom>
            </p:spPr>
          </p:pic>
          <p:cxnSp>
            <p:nvCxnSpPr>
              <p:cNvPr id="50" name="直线连接符 49">
                <a:extLst>
                  <a:ext uri="{FF2B5EF4-FFF2-40B4-BE49-F238E27FC236}">
                    <a16:creationId xmlns="" xmlns:a16="http://schemas.microsoft.com/office/drawing/2014/main" id="{5D782794-8385-1E44-B478-BBD41A883D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19613" y="5910379"/>
                <a:ext cx="247829" cy="249502"/>
              </a:xfrm>
              <a:prstGeom prst="line">
                <a:avLst/>
              </a:prstGeom>
              <a:ln w="15875">
                <a:solidFill>
                  <a:srgbClr val="FF0000">
                    <a:alpha val="9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直线连接符 15"/>
            <p:cNvCxnSpPr/>
            <p:nvPr/>
          </p:nvCxnSpPr>
          <p:spPr bwMode="auto">
            <a:xfrm flipV="1">
              <a:off x="7331595" y="2166762"/>
              <a:ext cx="216651" cy="2205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直线连接符 51"/>
            <p:cNvCxnSpPr/>
            <p:nvPr/>
          </p:nvCxnSpPr>
          <p:spPr bwMode="auto">
            <a:xfrm flipV="1">
              <a:off x="7500091" y="2334564"/>
              <a:ext cx="216651" cy="2205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直线连接符 52"/>
            <p:cNvCxnSpPr/>
            <p:nvPr/>
          </p:nvCxnSpPr>
          <p:spPr bwMode="auto">
            <a:xfrm flipV="1">
              <a:off x="7251566" y="2080970"/>
              <a:ext cx="216651" cy="2205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直线连接符 53"/>
            <p:cNvCxnSpPr/>
            <p:nvPr/>
          </p:nvCxnSpPr>
          <p:spPr bwMode="auto">
            <a:xfrm flipV="1">
              <a:off x="7420062" y="2252008"/>
              <a:ext cx="216651" cy="2205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直线连接符 54"/>
            <p:cNvCxnSpPr/>
            <p:nvPr/>
          </p:nvCxnSpPr>
          <p:spPr bwMode="auto">
            <a:xfrm flipV="1">
              <a:off x="7177047" y="2013595"/>
              <a:ext cx="216651" cy="2205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直线连接符 55"/>
            <p:cNvCxnSpPr/>
            <p:nvPr/>
          </p:nvCxnSpPr>
          <p:spPr bwMode="auto">
            <a:xfrm flipV="1">
              <a:off x="7112253" y="1954714"/>
              <a:ext cx="216651" cy="2205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左大括号 3"/>
          <p:cNvSpPr/>
          <p:nvPr/>
        </p:nvSpPr>
        <p:spPr bwMode="auto">
          <a:xfrm rot="5400000">
            <a:off x="4478946" y="1946790"/>
            <a:ext cx="268249" cy="637938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03764" y="1824542"/>
            <a:ext cx="114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~40km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917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6DCABB5-425C-D042-BC08-E10DE03D5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303" y="5778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4.</a:t>
            </a:r>
            <a:r>
              <a:rPr kumimoji="1" lang="zh-CN" altLang="en-US" sz="2400" dirty="0"/>
              <a:t> </a:t>
            </a:r>
            <a:r>
              <a:rPr kumimoji="1" lang="en-US" altLang="zh-CN" sz="2400" dirty="0" smtClean="0"/>
              <a:t>Results: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Wave-CISK</a:t>
            </a:r>
            <a:endParaRPr kumimoji="1"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1619672" y="971866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Convection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gravity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waves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coupled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32" y="1997402"/>
            <a:ext cx="5267424" cy="46295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856" y="2166265"/>
            <a:ext cx="2836455" cy="450151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-36512" y="2924944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 err="1" smtClean="0"/>
              <a:t>Fakedry</a:t>
            </a:r>
            <a:r>
              <a:rPr kumimoji="1" lang="en-US" altLang="zh-CN" sz="1600" dirty="0" smtClean="0"/>
              <a:t>-A</a:t>
            </a:r>
            <a:endParaRPr kumimoji="1" lang="zh-CN" altLang="en-US" sz="1600" dirty="0"/>
          </a:p>
        </p:txBody>
      </p:sp>
      <p:sp>
        <p:nvSpPr>
          <p:cNvPr id="14" name="文本框 13"/>
          <p:cNvSpPr txBox="1"/>
          <p:nvPr/>
        </p:nvSpPr>
        <p:spPr>
          <a:xfrm>
            <a:off x="-59704" y="501317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 err="1" smtClean="0"/>
              <a:t>Fakedry</a:t>
            </a:r>
            <a:r>
              <a:rPr kumimoji="1" lang="en-US" altLang="zh-CN" sz="1600" dirty="0" smtClean="0"/>
              <a:t>-B</a:t>
            </a:r>
            <a:endParaRPr kumimoji="1" lang="zh-CN" altLang="en-US" sz="1600" dirty="0"/>
          </a:p>
        </p:txBody>
      </p:sp>
      <p:cxnSp>
        <p:nvCxnSpPr>
          <p:cNvPr id="11" name="直线连接符 10"/>
          <p:cNvCxnSpPr/>
          <p:nvPr/>
        </p:nvCxnSpPr>
        <p:spPr bwMode="auto">
          <a:xfrm>
            <a:off x="251520" y="4221088"/>
            <a:ext cx="88924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文本框 15"/>
          <p:cNvSpPr txBox="1"/>
          <p:nvPr/>
        </p:nvSpPr>
        <p:spPr>
          <a:xfrm>
            <a:off x="1907704" y="18127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1700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UTC</a:t>
            </a:r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4317884" y="178468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/>
              <a:t>1900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UTC</a:t>
            </a:r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7021307" y="178468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/>
              <a:t>1900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UTC</a:t>
            </a:r>
            <a:endParaRPr kumimoji="1" lang="zh-CN" altLang="en-US" dirty="0"/>
          </a:p>
        </p:txBody>
      </p:sp>
      <p:cxnSp>
        <p:nvCxnSpPr>
          <p:cNvPr id="12" name="直线连接符 11"/>
          <p:cNvCxnSpPr/>
          <p:nvPr/>
        </p:nvCxnSpPr>
        <p:spPr bwMode="auto">
          <a:xfrm flipV="1">
            <a:off x="4785309" y="3048273"/>
            <a:ext cx="216651" cy="22054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直线连接符 12"/>
          <p:cNvCxnSpPr/>
          <p:nvPr/>
        </p:nvCxnSpPr>
        <p:spPr bwMode="auto">
          <a:xfrm flipV="1">
            <a:off x="4785309" y="5223889"/>
            <a:ext cx="216651" cy="22054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文本框 2"/>
          <p:cNvSpPr txBox="1"/>
          <p:nvPr/>
        </p:nvSpPr>
        <p:spPr>
          <a:xfrm>
            <a:off x="881336" y="1375881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>
                <a:solidFill>
                  <a:srgbClr val="FF0000"/>
                </a:solidFill>
              </a:rPr>
              <a:t>Fakedry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sensitivity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tests: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Turn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off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the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latent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heating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5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6DCABB5-425C-D042-BC08-E10DE03D5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303" y="5778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4.</a:t>
            </a:r>
            <a:r>
              <a:rPr kumimoji="1" lang="zh-CN" altLang="en-US" sz="2400" dirty="0"/>
              <a:t> </a:t>
            </a:r>
            <a:r>
              <a:rPr kumimoji="1" lang="en-US" altLang="zh-CN" sz="2400" dirty="0" smtClean="0"/>
              <a:t>Results: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Wave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duct</a:t>
            </a:r>
            <a:endParaRPr kumimoji="1" lang="zh-CN" altLang="en-US" sz="2400" dirty="0"/>
          </a:p>
        </p:txBody>
      </p:sp>
      <p:sp>
        <p:nvSpPr>
          <p:cNvPr id="4" name="矩形 3"/>
          <p:cNvSpPr/>
          <p:nvPr/>
        </p:nvSpPr>
        <p:spPr bwMode="auto">
          <a:xfrm>
            <a:off x="2483768" y="5085184"/>
            <a:ext cx="5112568" cy="1008112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stable</a:t>
            </a: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layer</a:t>
            </a: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11" name="矩形 10"/>
          <p:cNvSpPr/>
          <p:nvPr/>
        </p:nvSpPr>
        <p:spPr bwMode="auto">
          <a:xfrm>
            <a:off x="2483768" y="3573016"/>
            <a:ext cx="5112568" cy="1512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dirty="0">
              <a:latin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Less</a:t>
            </a: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stable/unstable</a:t>
            </a: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layer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2483769" y="2276872"/>
            <a:ext cx="5112568" cy="1296144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Stable</a:t>
            </a: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layer</a:t>
            </a: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388777" y="1520178"/>
            <a:ext cx="5868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classical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wave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duct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---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keep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energy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duct</a:t>
            </a:r>
            <a:endParaRPr kumimoji="1" lang="zh-CN" altLang="en-US" dirty="0"/>
          </a:p>
        </p:txBody>
      </p:sp>
      <p:sp>
        <p:nvSpPr>
          <p:cNvPr id="6" name="任意形状 5"/>
          <p:cNvSpPr/>
          <p:nvPr/>
        </p:nvSpPr>
        <p:spPr bwMode="auto">
          <a:xfrm>
            <a:off x="2547257" y="4277213"/>
            <a:ext cx="5130028" cy="273988"/>
          </a:xfrm>
          <a:custGeom>
            <a:avLst/>
            <a:gdLst>
              <a:gd name="connsiteX0" fmla="*/ 0 w 5130028"/>
              <a:gd name="connsiteY0" fmla="*/ 229473 h 273988"/>
              <a:gd name="connsiteX1" fmla="*/ 604157 w 5130028"/>
              <a:gd name="connsiteY1" fmla="*/ 82516 h 273988"/>
              <a:gd name="connsiteX2" fmla="*/ 1306286 w 5130028"/>
              <a:gd name="connsiteY2" fmla="*/ 229473 h 273988"/>
              <a:gd name="connsiteX3" fmla="*/ 3282043 w 5130028"/>
              <a:gd name="connsiteY3" fmla="*/ 262130 h 273988"/>
              <a:gd name="connsiteX4" fmla="*/ 4245429 w 5130028"/>
              <a:gd name="connsiteY4" fmla="*/ 49858 h 273988"/>
              <a:gd name="connsiteX5" fmla="*/ 5078186 w 5130028"/>
              <a:gd name="connsiteY5" fmla="*/ 873 h 273988"/>
              <a:gd name="connsiteX6" fmla="*/ 5045529 w 5130028"/>
              <a:gd name="connsiteY6" fmla="*/ 17201 h 27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0028" h="273988">
                <a:moveTo>
                  <a:pt x="0" y="229473"/>
                </a:moveTo>
                <a:cubicBezTo>
                  <a:pt x="193221" y="155994"/>
                  <a:pt x="386443" y="82516"/>
                  <a:pt x="604157" y="82516"/>
                </a:cubicBezTo>
                <a:cubicBezTo>
                  <a:pt x="821871" y="82516"/>
                  <a:pt x="859972" y="199537"/>
                  <a:pt x="1306286" y="229473"/>
                </a:cubicBezTo>
                <a:cubicBezTo>
                  <a:pt x="1752600" y="259409"/>
                  <a:pt x="2792186" y="292066"/>
                  <a:pt x="3282043" y="262130"/>
                </a:cubicBezTo>
                <a:cubicBezTo>
                  <a:pt x="3771900" y="232194"/>
                  <a:pt x="3946072" y="93401"/>
                  <a:pt x="4245429" y="49858"/>
                </a:cubicBezTo>
                <a:cubicBezTo>
                  <a:pt x="4544786" y="6315"/>
                  <a:pt x="4944836" y="6316"/>
                  <a:pt x="5078186" y="873"/>
                </a:cubicBezTo>
                <a:cubicBezTo>
                  <a:pt x="5211536" y="-4570"/>
                  <a:pt x="5045529" y="17201"/>
                  <a:pt x="5045529" y="1720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03132" y="4092547"/>
            <a:ext cx="176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Critical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level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9" name="矩形 8"/>
          <p:cNvSpPr/>
          <p:nvPr/>
        </p:nvSpPr>
        <p:spPr bwMode="auto">
          <a:xfrm>
            <a:off x="2511963" y="4329100"/>
            <a:ext cx="5084373" cy="468052"/>
          </a:xfrm>
          <a:prstGeom prst="rect">
            <a:avLst/>
          </a:prstGeom>
          <a:solidFill>
            <a:srgbClr val="FF0000">
              <a:alpha val="2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dirty="0" err="1" smtClean="0">
                <a:latin typeface="Arial" pitchFamily="34" charset="0"/>
              </a:rPr>
              <a:t>Ri</a:t>
            </a:r>
            <a:r>
              <a:rPr lang="zh-CN" altLang="en-US" dirty="0" smtClean="0">
                <a:latin typeface="Arial" pitchFamily="34" charset="0"/>
              </a:rPr>
              <a:t> </a:t>
            </a:r>
            <a:r>
              <a:rPr lang="en-US" altLang="zh-CN" dirty="0" smtClean="0">
                <a:latin typeface="Arial" pitchFamily="34" charset="0"/>
              </a:rPr>
              <a:t>&lt;1/4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36096" y="6309320"/>
            <a:ext cx="304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 smtClean="0"/>
              <a:t>Lindzen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Tung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(1976)</a:t>
            </a:r>
            <a:endParaRPr kumimoji="1"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749684" y="5404574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" pitchFamily="34" charset="0"/>
              </a:rPr>
              <a:t>Duct</a:t>
            </a:r>
            <a:r>
              <a:rPr lang="zh-CN" altLang="en-US" dirty="0">
                <a:latin typeface="Arial" pitchFamily="34" charset="0"/>
              </a:rPr>
              <a:t> </a:t>
            </a:r>
            <a:r>
              <a:rPr lang="en-US" altLang="zh-CN" dirty="0">
                <a:latin typeface="Arial" pitchFamily="34" charset="0"/>
              </a:rPr>
              <a:t>layer</a:t>
            </a:r>
            <a:r>
              <a:rPr lang="zh-CN" altLang="en-US" dirty="0">
                <a:latin typeface="Arial" pitchFamily="34" charset="0"/>
              </a:rPr>
              <a:t> 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731275" y="4337347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" pitchFamily="34" charset="0"/>
              </a:rPr>
              <a:t>Reflection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564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6DCABB5-425C-D042-BC08-E10DE03D5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303" y="5778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4.</a:t>
            </a:r>
            <a:r>
              <a:rPr kumimoji="1" lang="zh-CN" altLang="en-US" sz="2400" dirty="0"/>
              <a:t> </a:t>
            </a:r>
            <a:r>
              <a:rPr kumimoji="1" lang="en-US" altLang="zh-CN" sz="2400" dirty="0" smtClean="0"/>
              <a:t>Results: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Wave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duct</a:t>
            </a:r>
            <a:endParaRPr kumimoji="1" lang="zh-CN" altLang="en-US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303" y="1381407"/>
            <a:ext cx="3816424" cy="53693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243" y="1412774"/>
            <a:ext cx="3564251" cy="511256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026752" y="1412774"/>
            <a:ext cx="286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Moist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static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stability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6876256" y="3912800"/>
            <a:ext cx="286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/>
              <a:t>Winds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0" y="1916832"/>
                <a:ext cx="14756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000" dirty="0" smtClean="0"/>
                  <a:t>Cloud</a:t>
                </a:r>
                <a:r>
                  <a:rPr kumimoji="1" lang="zh-CN" altLang="en-US" sz="1000" dirty="0" smtClean="0"/>
                  <a:t> </a:t>
                </a:r>
                <a:r>
                  <a:rPr kumimoji="1" lang="en-US" altLang="zh-CN" sz="1000" dirty="0" smtClean="0"/>
                  <a:t>water</a:t>
                </a:r>
                <a:r>
                  <a:rPr kumimoji="1" lang="zh-CN" altLang="en-US" sz="1000" dirty="0" smtClean="0"/>
                  <a:t> </a:t>
                </a:r>
                <a:r>
                  <a:rPr kumimoji="1" lang="en-US" altLang="zh-CN" sz="1000" dirty="0" smtClean="0"/>
                  <a:t>mixing</a:t>
                </a:r>
                <a:r>
                  <a:rPr kumimoji="1" lang="zh-CN" altLang="en-US" sz="1000" dirty="0" smtClean="0"/>
                  <a:t> </a:t>
                </a:r>
                <a:r>
                  <a:rPr kumimoji="1" lang="en-US" altLang="zh-CN" sz="1000" dirty="0" smtClean="0"/>
                  <a:t>ratio</a:t>
                </a:r>
                <a:r>
                  <a:rPr kumimoji="1" lang="zh-CN" altLang="en-US" sz="1000" dirty="0" smtClean="0"/>
                  <a:t> </a:t>
                </a:r>
                <a:r>
                  <a:rPr kumimoji="1" lang="en-US" altLang="zh-CN" sz="1000" dirty="0" smtClean="0"/>
                  <a:t>(shading)</a:t>
                </a:r>
              </a:p>
              <a:p>
                <a:endParaRPr kumimoji="1" lang="en-US" altLang="zh-CN" sz="1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0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1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  <m:sub>
                        <m:r>
                          <a:rPr kumimoji="1" lang="en-US" altLang="zh-CN" sz="1000" b="0" i="1" smtClean="0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1" lang="zh-CN" altLang="en-US" sz="1000" dirty="0" smtClean="0"/>
                  <a:t> </a:t>
                </a:r>
                <a:r>
                  <a:rPr kumimoji="1" lang="en-US" altLang="zh-CN" sz="1000" dirty="0" smtClean="0"/>
                  <a:t>(contour)</a:t>
                </a:r>
                <a:endParaRPr kumimoji="1" lang="zh-CN" altLang="en-US" sz="1000" dirty="0"/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16832"/>
                <a:ext cx="1475656" cy="707886"/>
              </a:xfrm>
              <a:prstGeom prst="rect">
                <a:avLst/>
              </a:prstGeom>
              <a:blipFill rotWithShape="0">
                <a:blip r:embed="rId5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/>
          <p:cNvSpPr txBox="1"/>
          <p:nvPr/>
        </p:nvSpPr>
        <p:spPr>
          <a:xfrm>
            <a:off x="0" y="4509120"/>
            <a:ext cx="1691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dirty="0" smtClean="0"/>
              <a:t>Richardson</a:t>
            </a:r>
            <a:r>
              <a:rPr kumimoji="1" lang="zh-CN" altLang="en-US" sz="1000" dirty="0" smtClean="0"/>
              <a:t> </a:t>
            </a:r>
            <a:r>
              <a:rPr kumimoji="1" lang="en-US" altLang="zh-CN" sz="1000" dirty="0" smtClean="0"/>
              <a:t>number</a:t>
            </a:r>
            <a:r>
              <a:rPr kumimoji="1" lang="zh-CN" altLang="en-US" sz="1000" dirty="0" smtClean="0"/>
              <a:t> </a:t>
            </a:r>
            <a:r>
              <a:rPr kumimoji="1" lang="en-US" altLang="zh-CN" sz="1000" dirty="0" smtClean="0"/>
              <a:t>&lt;1/4</a:t>
            </a:r>
            <a:r>
              <a:rPr kumimoji="1" lang="zh-CN" altLang="en-US" sz="1000" dirty="0" smtClean="0"/>
              <a:t>  </a:t>
            </a:r>
            <a:r>
              <a:rPr kumimoji="1" lang="en-US" altLang="zh-CN" sz="1000" dirty="0" smtClean="0"/>
              <a:t>(</a:t>
            </a:r>
            <a:r>
              <a:rPr kumimoji="1" lang="zh-CN" altLang="en-US" sz="1000" dirty="0" smtClean="0"/>
              <a:t> </a:t>
            </a:r>
            <a:r>
              <a:rPr kumimoji="1" lang="en-US" altLang="zh-CN" sz="1000" dirty="0" smtClean="0"/>
              <a:t>grey</a:t>
            </a:r>
            <a:r>
              <a:rPr kumimoji="1" lang="zh-CN" altLang="en-US" sz="1000" dirty="0" smtClean="0"/>
              <a:t> </a:t>
            </a:r>
            <a:r>
              <a:rPr kumimoji="1" lang="en-US" altLang="zh-CN" sz="1000" dirty="0" smtClean="0"/>
              <a:t>shading)</a:t>
            </a:r>
          </a:p>
          <a:p>
            <a:endParaRPr kumimoji="1" lang="en-US" altLang="zh-CN" sz="1000" dirty="0"/>
          </a:p>
          <a:p>
            <a:r>
              <a:rPr kumimoji="1" lang="en-US" altLang="zh-CN" sz="1000" dirty="0" smtClean="0"/>
              <a:t>Moist</a:t>
            </a:r>
            <a:r>
              <a:rPr kumimoji="1" lang="zh-CN" altLang="en-US" sz="1000" dirty="0" smtClean="0"/>
              <a:t> </a:t>
            </a:r>
            <a:r>
              <a:rPr kumimoji="1" lang="en-US" altLang="zh-CN" sz="1000" dirty="0" smtClean="0"/>
              <a:t>static</a:t>
            </a:r>
            <a:r>
              <a:rPr kumimoji="1" lang="zh-CN" altLang="en-US" sz="1000" dirty="0" smtClean="0"/>
              <a:t> </a:t>
            </a:r>
            <a:r>
              <a:rPr kumimoji="1" lang="en-US" altLang="zh-CN" sz="1000" dirty="0" smtClean="0"/>
              <a:t>stability</a:t>
            </a:r>
            <a:r>
              <a:rPr kumimoji="1" lang="zh-CN" altLang="en-US" sz="1000" dirty="0" smtClean="0"/>
              <a:t> </a:t>
            </a:r>
            <a:r>
              <a:rPr kumimoji="1" lang="en-US" altLang="zh-CN" sz="1000" dirty="0" smtClean="0"/>
              <a:t>(contour)</a:t>
            </a:r>
          </a:p>
          <a:p>
            <a:endParaRPr kumimoji="1" lang="en-US" altLang="zh-CN" sz="1000" dirty="0"/>
          </a:p>
          <a:p>
            <a:endParaRPr kumimoji="1" lang="en-US" altLang="zh-CN" sz="1000" dirty="0" smtClean="0"/>
          </a:p>
          <a:p>
            <a:r>
              <a:rPr kumimoji="1" lang="en-US" altLang="zh-CN" sz="1000" dirty="0" smtClean="0"/>
              <a:t>Critical</a:t>
            </a:r>
            <a:r>
              <a:rPr kumimoji="1" lang="zh-CN" altLang="en-US" sz="1000" dirty="0" smtClean="0"/>
              <a:t> </a:t>
            </a:r>
            <a:r>
              <a:rPr kumimoji="1" lang="en-US" altLang="zh-CN" sz="1000" dirty="0" smtClean="0"/>
              <a:t>level</a:t>
            </a:r>
            <a:r>
              <a:rPr kumimoji="1" lang="zh-CN" altLang="en-US" sz="1000" dirty="0" smtClean="0"/>
              <a:t> </a:t>
            </a:r>
            <a:r>
              <a:rPr kumimoji="1" lang="en-US" altLang="zh-CN" sz="1000" dirty="0" smtClean="0"/>
              <a:t>(red</a:t>
            </a:r>
            <a:r>
              <a:rPr kumimoji="1" lang="zh-CN" altLang="en-US" sz="1000" dirty="0" smtClean="0"/>
              <a:t> </a:t>
            </a:r>
            <a:r>
              <a:rPr kumimoji="1" lang="en-US" altLang="zh-CN" sz="1000" dirty="0" smtClean="0"/>
              <a:t>line)</a:t>
            </a:r>
          </a:p>
        </p:txBody>
      </p:sp>
      <p:cxnSp>
        <p:nvCxnSpPr>
          <p:cNvPr id="5" name="直线连接符 4"/>
          <p:cNvCxnSpPr/>
          <p:nvPr/>
        </p:nvCxnSpPr>
        <p:spPr bwMode="auto">
          <a:xfrm>
            <a:off x="6026752" y="3212976"/>
            <a:ext cx="24336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直线连接符 10"/>
          <p:cNvCxnSpPr/>
          <p:nvPr/>
        </p:nvCxnSpPr>
        <p:spPr bwMode="auto">
          <a:xfrm>
            <a:off x="6012160" y="2610790"/>
            <a:ext cx="24336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直线箭头连接符 6"/>
          <p:cNvCxnSpPr/>
          <p:nvPr/>
        </p:nvCxnSpPr>
        <p:spPr bwMode="auto">
          <a:xfrm>
            <a:off x="6516216" y="5949280"/>
            <a:ext cx="504056" cy="8015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文本框 12"/>
          <p:cNvSpPr txBox="1"/>
          <p:nvPr/>
        </p:nvSpPr>
        <p:spPr>
          <a:xfrm>
            <a:off x="7034639" y="650592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/>
              <a:t>northeasterly</a:t>
            </a:r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7417576" y="547395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southwesterly</a:t>
            </a:r>
            <a:endParaRPr kumimoji="1" lang="zh-CN" altLang="en-US" dirty="0"/>
          </a:p>
        </p:txBody>
      </p:sp>
      <p:cxnSp>
        <p:nvCxnSpPr>
          <p:cNvPr id="17" name="直线箭头连接符 16"/>
          <p:cNvCxnSpPr/>
          <p:nvPr/>
        </p:nvCxnSpPr>
        <p:spPr bwMode="auto">
          <a:xfrm>
            <a:off x="7417576" y="5298722"/>
            <a:ext cx="371236" cy="2999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直线箭头连接符 20"/>
          <p:cNvCxnSpPr/>
          <p:nvPr/>
        </p:nvCxnSpPr>
        <p:spPr bwMode="auto">
          <a:xfrm flipH="1">
            <a:off x="1475657" y="5219071"/>
            <a:ext cx="1152127" cy="5141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直线箭头连接符 24"/>
          <p:cNvCxnSpPr/>
          <p:nvPr/>
        </p:nvCxnSpPr>
        <p:spPr bwMode="auto">
          <a:xfrm flipH="1" flipV="1">
            <a:off x="1168950" y="4941918"/>
            <a:ext cx="940610" cy="2289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5872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6DCABB5-425C-D042-BC08-E10DE03D5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303" y="5778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4.</a:t>
            </a:r>
            <a:r>
              <a:rPr kumimoji="1" lang="zh-CN" altLang="en-US" sz="2400" dirty="0"/>
              <a:t> </a:t>
            </a:r>
            <a:r>
              <a:rPr kumimoji="1" lang="en-US" altLang="zh-CN" sz="2400" dirty="0" smtClean="0"/>
              <a:t>Results: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Wave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duct</a:t>
            </a:r>
            <a:endParaRPr kumimoji="1"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899592" y="1412776"/>
            <a:ext cx="7935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Calculation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on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wave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phase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speed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and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wavelength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1763688" y="2495654"/>
                <a:ext cx="5105757" cy="7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charset="0"/>
                            </a:rPr>
                            <m:t>𝐶</m:t>
                          </m:r>
                        </m:e>
                        <m:sub>
                          <m:r>
                            <a:rPr lang="zh-CN" altLang="en-US" i="1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zh-CN" altLang="en-US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zh-CN" altLang="en-US" i="1">
                              <a:latin typeface="Cambria Math" charset="0"/>
                            </a:rPr>
                            <m:t>𝐷</m:t>
                          </m:r>
                        </m:num>
                        <m:den>
                          <m:d>
                            <m:dPr>
                              <m:ctrlPr>
                                <a:rPr lang="zh-CN" alt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zh-CN" altLang="en-US"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zh-CN" altLang="en-US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zh-CN" altLang="en-US" i="1">
                                  <a:latin typeface="Cambria Math" charset="0"/>
                                </a:rPr>
                                <m:t>𝑛</m:t>
                              </m:r>
                            </m:e>
                          </m:d>
                        </m:den>
                      </m:f>
                      <m:r>
                        <a:rPr lang="mr-IN" altLang="zh-CN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zh-CN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0.016</m:t>
                          </m:r>
                          <m:r>
                            <a:rPr lang="zh-CN" alt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×1500</m:t>
                          </m:r>
                          <m:r>
                            <a:rPr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num>
                        <m:den>
                          <m:f>
                            <m:fPr>
                              <m:ctrlP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3.14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+0</m:t>
                          </m:r>
                        </m:den>
                      </m:f>
                      <m:r>
                        <a:rPr lang="mr-IN" altLang="zh-CN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15.2</m:t>
                      </m:r>
                      <m:r>
                        <a:rPr lang="zh-CN" alt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r>
                        <a:rPr lang="zh-CN" alt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2495654"/>
                <a:ext cx="5105757" cy="77694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1763688" y="4016097"/>
                <a:ext cx="50331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charset="0"/>
                        </a:rPr>
                        <m:t>𝐶</m:t>
                      </m:r>
                      <m:r>
                        <a:rPr kumimoji="1" lang="en-US" altLang="zh-CN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charset="0"/>
                        </a:rPr>
                        <m:t>+</m:t>
                      </m:r>
                      <m:r>
                        <a:rPr kumimoji="1" lang="en-US" altLang="zh-CN" b="0" i="1" smtClean="0">
                          <a:latin typeface="Cambria Math" charset="0"/>
                        </a:rPr>
                        <m:t>𝑈</m:t>
                      </m:r>
                      <m:r>
                        <a:rPr kumimoji="1" lang="en-US" altLang="zh-CN" b="0" i="1" smtClean="0">
                          <a:latin typeface="Cambria Math" charset="0"/>
                        </a:rPr>
                        <m:t>=15.2 </m:t>
                      </m:r>
                      <m:r>
                        <a:rPr kumimoji="1" lang="en-US" altLang="zh-CN" b="0" i="1" smtClean="0">
                          <a:latin typeface="Cambria Math" charset="0"/>
                        </a:rPr>
                        <m:t>𝑚</m:t>
                      </m:r>
                      <m:r>
                        <a:rPr kumimoji="1" lang="zh-CN" altLang="en-US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charset="0"/>
                        </a:rPr>
                        <m:t>−3</m:t>
                      </m:r>
                      <m:r>
                        <a:rPr kumimoji="1" lang="zh-CN" altLang="en-US" b="0" i="1" smtClean="0">
                          <a:latin typeface="Cambria Math" charset="0"/>
                        </a:rPr>
                        <m:t> </m:t>
                      </m:r>
                      <m:r>
                        <a:rPr kumimoji="1" lang="en-US" altLang="zh-CN" b="0" i="1" smtClean="0">
                          <a:latin typeface="Cambria Math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CN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kumimoji="1" lang="zh-CN" alt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kumimoji="1" lang="en-US" altLang="zh-CN" i="1"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kumimoji="1" lang="en-US" altLang="zh-CN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kumimoji="1" lang="en-US" altLang="zh-CN" dirty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kumimoji="1" lang="en-US" altLang="zh-CN" b="0" i="0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12.2</m:t>
                      </m:r>
                      <m:r>
                        <a:rPr kumimoji="1" lang="zh-CN" altLang="en-US" b="0" i="0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kumimoji="1" lang="en-US" altLang="zh-CN" i="1">
                          <a:latin typeface="Cambria Math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CN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kumimoji="1" lang="zh-CN" altLang="en-US" i="1">
                              <a:latin typeface="Cambria Math" charset="0"/>
                            </a:rPr>
                            <m:t> </m:t>
                          </m:r>
                          <m:r>
                            <a:rPr kumimoji="1" lang="en-US" altLang="zh-CN" i="1"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kumimoji="1" lang="en-US" altLang="zh-CN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4016097"/>
                <a:ext cx="5033108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242" t="-142222" b="-18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1876022" y="4933945"/>
                <a:ext cx="3776098" cy="506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zh-CN" altLang="en-US" i="1">
                            <a:latin typeface="Cambria Math" charset="0"/>
                          </a:rPr>
                          <m:t>𝑥</m:t>
                        </m:r>
                      </m:sub>
                    </m:sSub>
                    <m:r>
                      <a:rPr lang="zh-CN" altLang="en-US" i="0">
                        <a:latin typeface="Cambria Math" charset="0"/>
                      </a:rPr>
                      <m:t>=</m:t>
                    </m:r>
                    <m:r>
                      <a:rPr lang="zh-CN" altLang="en-US" i="1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zh-CN" altLang="en-US" i="1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en-US" i="1">
                                <a:latin typeface="Cambria Math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zh-CN" altLang="en-US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zh-CN" altLang="en-US" i="1">
                                    <a:latin typeface="Cambria Math" charset="0"/>
                                  </a:rPr>
                                  <m:t>𝑚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zh-CN" altLang="en-US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zh-CN" altLang="en-US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𝑧</m:t>
                                </m:r>
                              </m:sub>
                            </m:sSub>
                          </m:num>
                          <m:den>
                            <m:r>
                              <a:rPr lang="zh-CN" altLang="en-US" i="0">
                                <a:latin typeface="Cambria Math" charset="0"/>
                              </a:rPr>
                              <m:t>2</m:t>
                            </m:r>
                            <m:r>
                              <a:rPr lang="zh-CN" altLang="en-US" i="1">
                                <a:latin typeface="Cambria Math" charset="0"/>
                              </a:rPr>
                              <m:t>𝜋</m:t>
                            </m:r>
                          </m:den>
                        </m:f>
                        <m:r>
                          <a:rPr lang="zh-CN" altLang="en-US" i="0">
                            <a:latin typeface="Cambria Math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zh-CN" altLang="en-US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zh-CN" altLang="en-US" i="1">
                                <a:latin typeface="Cambria Math" charset="0"/>
                              </a:rPr>
                              <m:t>𝑈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dirty="0" smtClean="0"/>
                  <a:t>=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zh-CN" altLang="en-US" i="1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en-US" i="1">
                                <a:latin typeface="Cambria Math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zh-CN" altLang="en-US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zh-CN" altLang="en-US" i="1">
                                    <a:latin typeface="Cambria Math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4×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𝐷</m:t>
                            </m:r>
                          </m:num>
                          <m:den>
                            <m:r>
                              <a:rPr lang="zh-CN" altLang="en-US">
                                <a:latin typeface="Cambria Math" charset="0"/>
                              </a:rPr>
                              <m:t>2</m:t>
                            </m:r>
                            <m:r>
                              <a:rPr lang="zh-CN" altLang="en-US" i="1">
                                <a:latin typeface="Cambria Math" charset="0"/>
                              </a:rPr>
                              <m:t>𝜋</m:t>
                            </m:r>
                          </m:den>
                        </m:f>
                        <m:r>
                          <a:rPr lang="zh-CN" altLang="en-US">
                            <a:latin typeface="Cambria Math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zh-CN" altLang="en-US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zh-CN" altLang="en-US" i="1">
                                <a:latin typeface="Cambria Math" charset="0"/>
                              </a:rPr>
                              <m:t>𝑈</m:t>
                            </m:r>
                          </m:e>
                        </m:acc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022" y="4933945"/>
                <a:ext cx="3776098" cy="506870"/>
              </a:xfrm>
              <a:prstGeom prst="rect">
                <a:avLst/>
              </a:prstGeom>
              <a:blipFill rotWithShape="0">
                <a:blip r:embed="rId5"/>
                <a:stretch>
                  <a:fillRect r="-5008" b="-2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/>
          <p:cNvSpPr txBox="1"/>
          <p:nvPr/>
        </p:nvSpPr>
        <p:spPr>
          <a:xfrm>
            <a:off x="5940152" y="4724357"/>
            <a:ext cx="3203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36.6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km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when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T=50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min</a:t>
            </a:r>
          </a:p>
          <a:p>
            <a:endParaRPr kumimoji="1" lang="en-US" altLang="zh-CN" dirty="0"/>
          </a:p>
          <a:p>
            <a:r>
              <a:rPr kumimoji="1" lang="en-US" altLang="zh-CN" dirty="0" smtClean="0"/>
              <a:t>20.6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km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when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T=28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min</a:t>
            </a:r>
            <a:endParaRPr kumimoji="1" lang="zh-CN" altLang="en-US" dirty="0"/>
          </a:p>
        </p:txBody>
      </p:sp>
      <p:sp>
        <p:nvSpPr>
          <p:cNvPr id="18" name="左大括号 17"/>
          <p:cNvSpPr/>
          <p:nvPr/>
        </p:nvSpPr>
        <p:spPr bwMode="auto">
          <a:xfrm>
            <a:off x="5796136" y="4932587"/>
            <a:ext cx="173504" cy="50687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7504" y="249289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>
                <a:solidFill>
                  <a:srgbClr val="00B0F0"/>
                </a:solidFill>
              </a:rPr>
              <a:t>Intrinsic</a:t>
            </a:r>
            <a:r>
              <a:rPr kumimoji="1" lang="zh-CN" altLang="en-US" dirty="0" smtClean="0">
                <a:solidFill>
                  <a:srgbClr val="00B0F0"/>
                </a:solidFill>
              </a:rPr>
              <a:t> </a:t>
            </a:r>
            <a:r>
              <a:rPr kumimoji="1" lang="en-US" altLang="zh-CN" dirty="0" smtClean="0">
                <a:solidFill>
                  <a:srgbClr val="00B0F0"/>
                </a:solidFill>
              </a:rPr>
              <a:t>phase</a:t>
            </a:r>
            <a:r>
              <a:rPr kumimoji="1" lang="zh-CN" altLang="en-US" dirty="0" smtClean="0">
                <a:solidFill>
                  <a:srgbClr val="00B0F0"/>
                </a:solidFill>
              </a:rPr>
              <a:t> </a:t>
            </a:r>
            <a:r>
              <a:rPr kumimoji="1" lang="en-US" altLang="zh-CN" dirty="0" smtClean="0">
                <a:solidFill>
                  <a:srgbClr val="00B0F0"/>
                </a:solidFill>
              </a:rPr>
              <a:t>speed</a:t>
            </a:r>
            <a:endParaRPr kumimoji="1" lang="zh-CN" altLang="en-US" dirty="0">
              <a:solidFill>
                <a:srgbClr val="00B0F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7504" y="371703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>
                <a:solidFill>
                  <a:srgbClr val="00B0F0"/>
                </a:solidFill>
              </a:rPr>
              <a:t>Ground-relative</a:t>
            </a:r>
            <a:r>
              <a:rPr kumimoji="1" lang="zh-CN" altLang="en-US" dirty="0" smtClean="0">
                <a:solidFill>
                  <a:srgbClr val="00B0F0"/>
                </a:solidFill>
              </a:rPr>
              <a:t> </a:t>
            </a:r>
            <a:r>
              <a:rPr kumimoji="1" lang="en-US" altLang="zh-CN" dirty="0" smtClean="0">
                <a:solidFill>
                  <a:srgbClr val="00B0F0"/>
                </a:solidFill>
              </a:rPr>
              <a:t>phase</a:t>
            </a:r>
            <a:r>
              <a:rPr kumimoji="1" lang="zh-CN" altLang="en-US" dirty="0" smtClean="0">
                <a:solidFill>
                  <a:srgbClr val="00B0F0"/>
                </a:solidFill>
              </a:rPr>
              <a:t> </a:t>
            </a:r>
            <a:r>
              <a:rPr kumimoji="1" lang="en-US" altLang="zh-CN" dirty="0" smtClean="0">
                <a:solidFill>
                  <a:srgbClr val="00B0F0"/>
                </a:solidFill>
              </a:rPr>
              <a:t>speed</a:t>
            </a:r>
            <a:endParaRPr kumimoji="1" lang="zh-CN" altLang="en-US" dirty="0">
              <a:solidFill>
                <a:srgbClr val="00B0F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7504" y="4839903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00B0F0"/>
                </a:solidFill>
              </a:rPr>
              <a:t>Horizontal</a:t>
            </a:r>
            <a:r>
              <a:rPr kumimoji="1" lang="zh-CN" altLang="en-US" dirty="0" smtClean="0">
                <a:solidFill>
                  <a:srgbClr val="00B0F0"/>
                </a:solidFill>
              </a:rPr>
              <a:t> </a:t>
            </a:r>
            <a:r>
              <a:rPr kumimoji="1" lang="en-US" altLang="zh-CN" dirty="0" smtClean="0">
                <a:solidFill>
                  <a:srgbClr val="00B0F0"/>
                </a:solidFill>
              </a:rPr>
              <a:t>wavelength</a:t>
            </a:r>
            <a:endParaRPr kumimoji="1" lang="zh-CN" altLang="en-US" dirty="0">
              <a:solidFill>
                <a:srgbClr val="00B0F0"/>
              </a:solidFill>
            </a:endParaRPr>
          </a:p>
        </p:txBody>
      </p:sp>
      <p:cxnSp>
        <p:nvCxnSpPr>
          <p:cNvPr id="5" name="直线箭头连接符 4"/>
          <p:cNvCxnSpPr/>
          <p:nvPr/>
        </p:nvCxnSpPr>
        <p:spPr bwMode="auto">
          <a:xfrm flipV="1">
            <a:off x="3059832" y="2204864"/>
            <a:ext cx="936104" cy="3599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文本框 5"/>
          <p:cNvSpPr txBox="1"/>
          <p:nvPr/>
        </p:nvSpPr>
        <p:spPr>
          <a:xfrm>
            <a:off x="4010680" y="198104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depth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stable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layer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026670" y="1994796"/>
            <a:ext cx="298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Moist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static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stability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cxnSp>
        <p:nvCxnSpPr>
          <p:cNvPr id="22" name="直线箭头连接符 21"/>
          <p:cNvCxnSpPr/>
          <p:nvPr/>
        </p:nvCxnSpPr>
        <p:spPr bwMode="auto">
          <a:xfrm flipH="1" flipV="1">
            <a:off x="2092046" y="2338782"/>
            <a:ext cx="468052" cy="2533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40" y="2592121"/>
            <a:ext cx="2439747" cy="2122382"/>
          </a:xfrm>
          <a:prstGeom prst="rect">
            <a:avLst/>
          </a:prstGeom>
        </p:spPr>
      </p:pic>
      <p:cxnSp>
        <p:nvCxnSpPr>
          <p:cNvPr id="12" name="直线箭头连接符 11"/>
          <p:cNvCxnSpPr/>
          <p:nvPr/>
        </p:nvCxnSpPr>
        <p:spPr bwMode="auto">
          <a:xfrm flipV="1">
            <a:off x="5969640" y="2879984"/>
            <a:ext cx="2274768" cy="11262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lgDash"/>
            <a:round/>
            <a:headEnd type="triangle"/>
            <a:tailEnd type="triangle"/>
          </a:ln>
          <a:effectLst/>
        </p:spPr>
      </p:cxnSp>
      <p:cxnSp>
        <p:nvCxnSpPr>
          <p:cNvPr id="24" name="直线箭头连接符 23"/>
          <p:cNvCxnSpPr/>
          <p:nvPr/>
        </p:nvCxnSpPr>
        <p:spPr bwMode="auto">
          <a:xfrm flipV="1">
            <a:off x="6461991" y="4056251"/>
            <a:ext cx="1782417" cy="7307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lgDash"/>
            <a:round/>
            <a:headEnd type="triangle"/>
            <a:tailEnd type="triangle"/>
          </a:ln>
          <a:effectLst/>
        </p:spPr>
      </p:cxnSp>
      <p:cxnSp>
        <p:nvCxnSpPr>
          <p:cNvPr id="26" name="直线箭头连接符 25"/>
          <p:cNvCxnSpPr/>
          <p:nvPr/>
        </p:nvCxnSpPr>
        <p:spPr bwMode="auto">
          <a:xfrm flipV="1">
            <a:off x="6461991" y="3990278"/>
            <a:ext cx="2142457" cy="13693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lgDash"/>
            <a:round/>
            <a:headEnd type="triangle"/>
            <a:tailEnd type="triangle"/>
          </a:ln>
          <a:effectLst/>
        </p:spPr>
      </p:cxnSp>
      <p:sp>
        <p:nvSpPr>
          <p:cNvPr id="35" name="椭圆 34"/>
          <p:cNvSpPr/>
          <p:nvPr/>
        </p:nvSpPr>
        <p:spPr bwMode="auto">
          <a:xfrm>
            <a:off x="7676645" y="4581683"/>
            <a:ext cx="1388904" cy="116276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245398" y="5885089"/>
            <a:ext cx="341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might be related to the lifecycle of convection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3"/>
          <a:srcRect r="51022" b="52610"/>
          <a:stretch/>
        </p:blipFill>
        <p:spPr>
          <a:xfrm>
            <a:off x="3231402" y="1738768"/>
            <a:ext cx="2636413" cy="219428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6DCABB5-425C-D042-BC08-E10DE03D5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303" y="5778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4.</a:t>
            </a:r>
            <a:r>
              <a:rPr kumimoji="1" lang="zh-CN" altLang="en-US" sz="2400" dirty="0"/>
              <a:t> </a:t>
            </a:r>
            <a:r>
              <a:rPr kumimoji="1" lang="en-US" altLang="zh-CN" sz="2400" dirty="0" smtClean="0"/>
              <a:t>Results: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Wave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duct</a:t>
            </a:r>
            <a:endParaRPr kumimoji="1"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1208303" y="1124479"/>
            <a:ext cx="7935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Sensitivity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tests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on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the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depth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of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stable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layer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99" y="4294103"/>
            <a:ext cx="2728554" cy="21576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4294103"/>
            <a:ext cx="3183564" cy="22504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052" y="4206942"/>
            <a:ext cx="2668604" cy="230425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24828" y="399696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Sensitivity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D=1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km</a:t>
            </a:r>
            <a:endParaRPr kumimoji="1"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3424828" y="1545669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Control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run: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D=1.5km</a:t>
            </a:r>
            <a:endParaRPr kumimoji="1" lang="zh-CN" altLang="en-US" dirty="0"/>
          </a:p>
        </p:txBody>
      </p:sp>
      <p:grpSp>
        <p:nvGrpSpPr>
          <p:cNvPr id="23" name="组 22"/>
          <p:cNvGrpSpPr/>
          <p:nvPr/>
        </p:nvGrpSpPr>
        <p:grpSpPr>
          <a:xfrm>
            <a:off x="251520" y="1970485"/>
            <a:ext cx="2413510" cy="1982558"/>
            <a:chOff x="5824511" y="930986"/>
            <a:chExt cx="2958057" cy="2358790"/>
          </a:xfrm>
        </p:grpSpPr>
        <p:grpSp>
          <p:nvGrpSpPr>
            <p:cNvPr id="24" name="组 23"/>
            <p:cNvGrpSpPr/>
            <p:nvPr/>
          </p:nvGrpSpPr>
          <p:grpSpPr>
            <a:xfrm>
              <a:off x="5824511" y="930986"/>
              <a:ext cx="2958057" cy="2358790"/>
              <a:chOff x="3889181" y="4187766"/>
              <a:chExt cx="3444099" cy="2766213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89181" y="4187766"/>
                <a:ext cx="3444099" cy="2766213"/>
              </a:xfrm>
              <a:prstGeom prst="rect">
                <a:avLst/>
              </a:prstGeom>
            </p:spPr>
          </p:pic>
          <p:cxnSp>
            <p:nvCxnSpPr>
              <p:cNvPr id="32" name="直线连接符 31">
                <a:extLst>
                  <a:ext uri="{FF2B5EF4-FFF2-40B4-BE49-F238E27FC236}">
                    <a16:creationId xmlns="" xmlns:a16="http://schemas.microsoft.com/office/drawing/2014/main" id="{5D782794-8385-1E44-B478-BBD41A883D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21823" y="5900382"/>
                <a:ext cx="247830" cy="249502"/>
              </a:xfrm>
              <a:prstGeom prst="line">
                <a:avLst/>
              </a:prstGeom>
              <a:ln w="15875">
                <a:solidFill>
                  <a:srgbClr val="FF0000">
                    <a:alpha val="9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直线连接符 24"/>
            <p:cNvCxnSpPr/>
            <p:nvPr/>
          </p:nvCxnSpPr>
          <p:spPr bwMode="auto">
            <a:xfrm flipV="1">
              <a:off x="7307677" y="2137212"/>
              <a:ext cx="216651" cy="2205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直线连接符 25"/>
            <p:cNvCxnSpPr/>
            <p:nvPr/>
          </p:nvCxnSpPr>
          <p:spPr bwMode="auto">
            <a:xfrm flipV="1">
              <a:off x="7460077" y="2289612"/>
              <a:ext cx="216651" cy="2205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直线连接符 26"/>
            <p:cNvCxnSpPr/>
            <p:nvPr/>
          </p:nvCxnSpPr>
          <p:spPr bwMode="auto">
            <a:xfrm flipV="1">
              <a:off x="7243426" y="2069069"/>
              <a:ext cx="216651" cy="2205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直线连接符 27"/>
            <p:cNvCxnSpPr/>
            <p:nvPr/>
          </p:nvCxnSpPr>
          <p:spPr bwMode="auto">
            <a:xfrm flipV="1">
              <a:off x="7394228" y="2223603"/>
              <a:ext cx="216651" cy="2205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直线连接符 28"/>
            <p:cNvCxnSpPr/>
            <p:nvPr/>
          </p:nvCxnSpPr>
          <p:spPr bwMode="auto">
            <a:xfrm flipV="1">
              <a:off x="7163089" y="2000110"/>
              <a:ext cx="216651" cy="2205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直线连接符 29"/>
            <p:cNvCxnSpPr/>
            <p:nvPr/>
          </p:nvCxnSpPr>
          <p:spPr bwMode="auto">
            <a:xfrm flipV="1">
              <a:off x="7086889" y="1910659"/>
              <a:ext cx="216651" cy="2205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9" name="直线连接符 8"/>
          <p:cNvCxnSpPr/>
          <p:nvPr/>
        </p:nvCxnSpPr>
        <p:spPr bwMode="auto">
          <a:xfrm>
            <a:off x="93999" y="3953043"/>
            <a:ext cx="903965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2528" y="1832263"/>
            <a:ext cx="2437906" cy="212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8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6DCABB5-425C-D042-BC08-E10DE03D5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303" y="5778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4.</a:t>
            </a:r>
            <a:r>
              <a:rPr kumimoji="1" lang="zh-CN" altLang="en-US" sz="2400" dirty="0"/>
              <a:t> </a:t>
            </a:r>
            <a:r>
              <a:rPr kumimoji="1" lang="en-US" altLang="zh-CN" sz="2400" dirty="0" smtClean="0"/>
              <a:t>Results: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Wave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duct</a:t>
            </a:r>
            <a:endParaRPr kumimoji="1"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899592" y="1345545"/>
            <a:ext cx="793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Calculation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on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wave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phase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speed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and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wavelength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in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the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sensitivity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test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683568" y="2552396"/>
                <a:ext cx="4980787" cy="7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charset="0"/>
                            </a:rPr>
                            <m:t>𝐶</m:t>
                          </m:r>
                        </m:e>
                        <m:sub>
                          <m:r>
                            <a:rPr lang="zh-CN" altLang="en-US" i="1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zh-CN" altLang="en-US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zh-CN" altLang="en-US" i="1">
                              <a:latin typeface="Cambria Math" charset="0"/>
                            </a:rPr>
                            <m:t>𝐷</m:t>
                          </m:r>
                        </m:num>
                        <m:den>
                          <m:d>
                            <m:dPr>
                              <m:ctrlPr>
                                <a:rPr lang="zh-CN" alt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zh-CN" altLang="en-US"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zh-CN" altLang="en-US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zh-CN" altLang="en-US" i="1">
                                  <a:latin typeface="Cambria Math" charset="0"/>
                                </a:rPr>
                                <m:t>𝑛</m:t>
                              </m:r>
                            </m:e>
                          </m:d>
                        </m:den>
                      </m:f>
                      <m:r>
                        <a:rPr lang="mr-IN" altLang="zh-CN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zh-CN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rgbClr val="00B0F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0.018</m:t>
                          </m:r>
                          <m:r>
                            <a:rPr lang="zh-CN" alt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solidFill>
                                <a:srgbClr val="00B0F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1000</m:t>
                          </m:r>
                          <m:r>
                            <a:rPr lang="zh-CN" altLang="en-US" b="0" i="1" smtClean="0">
                              <a:solidFill>
                                <a:srgbClr val="00B0F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num>
                        <m:den>
                          <m:f>
                            <m:fPr>
                              <m:ctrlP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3.14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+0</m:t>
                          </m:r>
                        </m:den>
                      </m:f>
                      <m:r>
                        <a:rPr lang="mr-IN" altLang="zh-CN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11.5</m:t>
                      </m:r>
                      <m:r>
                        <a:rPr lang="zh-CN" alt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r>
                        <a:rPr lang="zh-CN" alt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552396"/>
                <a:ext cx="4980787" cy="77694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699885" y="3983293"/>
                <a:ext cx="50331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charset="0"/>
                        </a:rPr>
                        <m:t>𝐶</m:t>
                      </m:r>
                      <m:r>
                        <a:rPr kumimoji="1" lang="en-US" altLang="zh-CN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charset="0"/>
                        </a:rPr>
                        <m:t>+</m:t>
                      </m:r>
                      <m:r>
                        <a:rPr kumimoji="1" lang="en-US" altLang="zh-CN" b="0" i="1" smtClean="0">
                          <a:latin typeface="Cambria Math" charset="0"/>
                        </a:rPr>
                        <m:t>𝑈</m:t>
                      </m:r>
                      <m:r>
                        <a:rPr kumimoji="1" lang="en-US" altLang="zh-CN" b="0" i="1" smtClean="0">
                          <a:latin typeface="Cambria Math" charset="0"/>
                        </a:rPr>
                        <m:t>=11.5 </m:t>
                      </m:r>
                      <m:r>
                        <a:rPr kumimoji="1" lang="en-US" altLang="zh-CN" b="0" i="1" smtClean="0">
                          <a:latin typeface="Cambria Math" charset="0"/>
                        </a:rPr>
                        <m:t>𝑚</m:t>
                      </m:r>
                      <m:r>
                        <a:rPr kumimoji="1" lang="zh-CN" altLang="en-US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charset="0"/>
                        </a:rPr>
                        <m:t>−0</m:t>
                      </m:r>
                      <m:r>
                        <a:rPr kumimoji="1" lang="zh-CN" altLang="en-US" b="0" i="1" smtClean="0">
                          <a:latin typeface="Cambria Math" charset="0"/>
                        </a:rPr>
                        <m:t> </m:t>
                      </m:r>
                      <m:r>
                        <a:rPr kumimoji="1" lang="en-US" altLang="zh-CN" b="0" i="1" smtClean="0">
                          <a:latin typeface="Cambria Math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CN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kumimoji="1" lang="zh-CN" alt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kumimoji="1" lang="en-US" altLang="zh-CN" i="1"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kumimoji="1" lang="en-US" altLang="zh-CN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kumimoji="1" lang="en-US" altLang="zh-CN" dirty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kumimoji="1" lang="en-US" altLang="zh-CN" b="0" i="0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11.5</m:t>
                      </m:r>
                      <m:r>
                        <a:rPr kumimoji="1" lang="zh-CN" altLang="en-US" b="0" i="0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kumimoji="1" lang="en-US" altLang="zh-CN" i="1">
                          <a:latin typeface="Cambria Math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CN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kumimoji="1" lang="zh-CN" altLang="en-US" i="1">
                              <a:latin typeface="Cambria Math" charset="0"/>
                            </a:rPr>
                            <m:t> </m:t>
                          </m:r>
                          <m:r>
                            <a:rPr kumimoji="1" lang="en-US" altLang="zh-CN" i="1"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kumimoji="1" lang="en-US" altLang="zh-CN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85" y="3983293"/>
                <a:ext cx="5033109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364" t="-139130" b="-180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699885" y="4933945"/>
                <a:ext cx="3776098" cy="506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zh-CN" altLang="en-US" i="1">
                            <a:latin typeface="Cambria Math" charset="0"/>
                          </a:rPr>
                          <m:t>𝑥</m:t>
                        </m:r>
                      </m:sub>
                    </m:sSub>
                    <m:r>
                      <a:rPr lang="zh-CN" altLang="en-US" i="0">
                        <a:latin typeface="Cambria Math" charset="0"/>
                      </a:rPr>
                      <m:t>=</m:t>
                    </m:r>
                    <m:r>
                      <a:rPr lang="zh-CN" altLang="en-US" i="1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zh-CN" altLang="en-US" i="1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en-US" i="1">
                                <a:latin typeface="Cambria Math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zh-CN" altLang="en-US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zh-CN" altLang="en-US" i="1">
                                    <a:latin typeface="Cambria Math" charset="0"/>
                                  </a:rPr>
                                  <m:t>𝑚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zh-CN" altLang="en-US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zh-CN" altLang="en-US" i="1">
                                    <a:latin typeface="Cambria Math" charset="0"/>
                                  </a:rPr>
                                  <m:t>𝑧</m:t>
                                </m:r>
                              </m:sub>
                            </m:sSub>
                          </m:num>
                          <m:den>
                            <m:r>
                              <a:rPr lang="zh-CN" altLang="en-US" i="0">
                                <a:latin typeface="Cambria Math" charset="0"/>
                              </a:rPr>
                              <m:t>2</m:t>
                            </m:r>
                            <m:r>
                              <a:rPr lang="zh-CN" altLang="en-US" i="1">
                                <a:latin typeface="Cambria Math" charset="0"/>
                              </a:rPr>
                              <m:t>𝜋</m:t>
                            </m:r>
                          </m:den>
                        </m:f>
                        <m:r>
                          <a:rPr lang="zh-CN" altLang="en-US" i="0">
                            <a:latin typeface="Cambria Math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zh-CN" altLang="en-US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zh-CN" altLang="en-US" i="1">
                                <a:latin typeface="Cambria Math" charset="0"/>
                              </a:rPr>
                              <m:t>𝑈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dirty="0" smtClean="0"/>
                  <a:t>=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zh-CN" altLang="en-US" i="1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en-US" i="1">
                                <a:latin typeface="Cambria Math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zh-CN" altLang="en-US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zh-CN" altLang="en-US" i="1">
                                    <a:latin typeface="Cambria Math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altLang="zh-CN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4×</m:t>
                            </m:r>
                            <m:r>
                              <a:rPr lang="en-US" altLang="zh-CN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𝐷</m:t>
                            </m:r>
                          </m:num>
                          <m:den>
                            <m:r>
                              <a:rPr lang="zh-CN" altLang="en-US">
                                <a:latin typeface="Cambria Math" charset="0"/>
                              </a:rPr>
                              <m:t>2</m:t>
                            </m:r>
                            <m:r>
                              <a:rPr lang="zh-CN" altLang="en-US" i="1">
                                <a:latin typeface="Cambria Math" charset="0"/>
                              </a:rPr>
                              <m:t>𝜋</m:t>
                            </m:r>
                          </m:den>
                        </m:f>
                        <m:r>
                          <a:rPr lang="zh-CN" altLang="en-US">
                            <a:latin typeface="Cambria Math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zh-CN" altLang="en-US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zh-CN" altLang="en-US" i="1">
                                <a:latin typeface="Cambria Math" charset="0"/>
                              </a:rPr>
                              <m:t>𝑈</m:t>
                            </m:r>
                          </m:e>
                        </m:acc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85" y="4933945"/>
                <a:ext cx="3776098" cy="506870"/>
              </a:xfrm>
              <a:prstGeom prst="rect">
                <a:avLst/>
              </a:prstGeom>
              <a:blipFill rotWithShape="0">
                <a:blip r:embed="rId5"/>
                <a:stretch>
                  <a:fillRect r="-5008" b="-2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/>
          <p:cNvSpPr txBox="1"/>
          <p:nvPr/>
        </p:nvSpPr>
        <p:spPr>
          <a:xfrm>
            <a:off x="1272135" y="5652803"/>
            <a:ext cx="3203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=21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km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when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T=28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min</a:t>
            </a:r>
          </a:p>
          <a:p>
            <a:endParaRPr kumimoji="1"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619" y="2179340"/>
            <a:ext cx="2949381" cy="416190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744783" y="2183064"/>
            <a:ext cx="286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Moist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static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stability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7451630" y="4226029"/>
            <a:ext cx="286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/>
              <a:t>Winds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719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xmlns="" id="{943EC86D-8980-644A-AE0D-BEF76B20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19994"/>
            <a:ext cx="8838079" cy="1325563"/>
          </a:xfrm>
        </p:spPr>
        <p:txBody>
          <a:bodyPr>
            <a:normAutofit/>
          </a:bodyPr>
          <a:lstStyle/>
          <a:p>
            <a:r>
              <a:rPr lang="en-US" altLang="zh-CN" sz="3200" dirty="0" smtClean="0"/>
              <a:t>5.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Summary</a:t>
            </a:r>
            <a:endParaRPr kumimoji="1" lang="zh-CN" altLang="en-US" sz="3200" dirty="0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xmlns="" id="{A6C3414A-F3A2-AC40-B6F2-D4F72D24C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xmlns="" id="{2669CCFB-D478-B24C-9B05-DE95AEDA7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1331" y="271555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xmlns="" id="{2311472B-AAFD-BF4C-AC74-EB0CD6904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1331" y="398555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1" name="Rectangle 18">
            <a:extLst>
              <a:ext uri="{FF2B5EF4-FFF2-40B4-BE49-F238E27FC236}">
                <a16:creationId xmlns:a16="http://schemas.microsoft.com/office/drawing/2014/main" xmlns="" id="{3C1147E1-14CE-B241-83CB-A6517EF9A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8907" y="398555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73349" y="1196752"/>
            <a:ext cx="849694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altLang="zh-CN" dirty="0" smtClean="0"/>
              <a:t>What’s </a:t>
            </a:r>
            <a:r>
              <a:rPr lang="en-US" altLang="zh-CN" dirty="0"/>
              <a:t>the role of </a:t>
            </a:r>
            <a:r>
              <a:rPr lang="en-US" altLang="zh-CN" dirty="0" smtClean="0"/>
              <a:t>banded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convection </a:t>
            </a:r>
            <a:r>
              <a:rPr lang="en-US" altLang="zh-CN" dirty="0"/>
              <a:t>in the development of </a:t>
            </a:r>
            <a:r>
              <a:rPr lang="en-US" altLang="zh-CN" dirty="0" smtClean="0"/>
              <a:t>gravity waves?</a:t>
            </a:r>
          </a:p>
          <a:p>
            <a:endParaRPr lang="en-US" altLang="zh-CN" dirty="0" smtClean="0"/>
          </a:p>
          <a:p>
            <a:r>
              <a:rPr lang="en-US" altLang="zh-CN" dirty="0" smtClean="0">
                <a:solidFill>
                  <a:srgbClr val="FF0000"/>
                </a:solidFill>
              </a:rPr>
              <a:t>ANSWER: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The </a:t>
            </a:r>
            <a:r>
              <a:rPr lang="en-US" altLang="zh-CN" dirty="0">
                <a:solidFill>
                  <a:srgbClr val="FF0000"/>
                </a:solidFill>
              </a:rPr>
              <a:t>convection and gravity waves are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coupled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via the wave-CISK.</a:t>
            </a:r>
            <a:r>
              <a:rPr lang="zh-CN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Latent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heating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play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a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key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role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in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gravity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waves</a:t>
            </a:r>
            <a:endParaRPr kumimoji="1" lang="en-US" altLang="zh-CN" dirty="0">
              <a:solidFill>
                <a:srgbClr val="FF0000"/>
              </a:solidFill>
            </a:endParaRPr>
          </a:p>
          <a:p>
            <a:pPr marL="342900" indent="-342900">
              <a:buAutoNum type="arabicParenBoth"/>
            </a:pPr>
            <a:endParaRPr lang="en-US" altLang="zh-CN" dirty="0" smtClean="0"/>
          </a:p>
          <a:p>
            <a:pPr marL="342900" indent="-342900">
              <a:buFont typeface="Wingdings" charset="2"/>
              <a:buChar char="ü"/>
            </a:pPr>
            <a:r>
              <a:rPr lang="en-US" altLang="zh-CN" dirty="0"/>
              <a:t>Why did the wavelike pattern of convection last for a long </a:t>
            </a:r>
            <a:r>
              <a:rPr lang="en-US" altLang="zh-CN" dirty="0" smtClean="0"/>
              <a:t>time?</a:t>
            </a:r>
          </a:p>
          <a:p>
            <a:pPr marL="342900" indent="-342900">
              <a:buFont typeface="Wingdings" charset="2"/>
              <a:buChar char="ü"/>
            </a:pPr>
            <a:endParaRPr lang="en-US" altLang="zh-CN" dirty="0"/>
          </a:p>
          <a:p>
            <a:r>
              <a:rPr lang="en-US" altLang="zh-CN" dirty="0" smtClean="0">
                <a:solidFill>
                  <a:srgbClr val="FF0000"/>
                </a:solidFill>
              </a:rPr>
              <a:t>ANSWER</a:t>
            </a:r>
            <a:r>
              <a:rPr lang="en-US" altLang="zh-CN" dirty="0">
                <a:solidFill>
                  <a:srgbClr val="FF0000"/>
                </a:solidFill>
              </a:rPr>
              <a:t>: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A </a:t>
            </a:r>
            <a:r>
              <a:rPr lang="en-US" altLang="zh-CN" dirty="0">
                <a:solidFill>
                  <a:srgbClr val="FF0000"/>
                </a:solidFill>
              </a:rPr>
              <a:t>good wave duct </a:t>
            </a:r>
            <a:r>
              <a:rPr lang="en-US" altLang="zh-CN" dirty="0" smtClean="0">
                <a:solidFill>
                  <a:srgbClr val="FF0000"/>
                </a:solidFill>
              </a:rPr>
              <a:t>exits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that </a:t>
            </a:r>
            <a:r>
              <a:rPr lang="en-US" altLang="zh-CN" dirty="0">
                <a:solidFill>
                  <a:srgbClr val="FF0000"/>
                </a:solidFill>
              </a:rPr>
              <a:t>supports to guide and maintain gravity waves at low levels.</a:t>
            </a:r>
            <a:r>
              <a:rPr lang="zh-CN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A low-level stable layer was capped by a reflecting layer with low stability. A critical level exists in the less stable layer surrounding Richardson number less than 1/4. </a:t>
            </a:r>
            <a:endParaRPr lang="en-US" altLang="zh-CN" dirty="0">
              <a:solidFill>
                <a:srgbClr val="FF0000"/>
              </a:solidFill>
            </a:endParaRPr>
          </a:p>
          <a:p>
            <a:pPr marL="342900" indent="-342900">
              <a:buFont typeface="Wingdings" charset="2"/>
              <a:buChar char="ü"/>
            </a:pPr>
            <a:endParaRPr lang="en-US" altLang="zh-CN" dirty="0"/>
          </a:p>
          <a:p>
            <a:pPr marL="342900" indent="-342900">
              <a:buAutoNum type="arabicParenBoth"/>
            </a:pPr>
            <a:endParaRPr lang="en-US" altLang="zh-CN" dirty="0" smtClean="0"/>
          </a:p>
          <a:p>
            <a:pPr marL="342900" indent="-342900">
              <a:buFont typeface="Wingdings" charset="2"/>
              <a:buChar char="ü"/>
            </a:pPr>
            <a:r>
              <a:rPr lang="en-US" altLang="zh-CN" dirty="0" smtClean="0"/>
              <a:t>What </a:t>
            </a:r>
            <a:r>
              <a:rPr lang="en-US" altLang="zh-CN" dirty="0"/>
              <a:t>factors determine the phase speed and wavelength of the gravity </a:t>
            </a:r>
            <a:r>
              <a:rPr lang="en-US" altLang="zh-CN" dirty="0" smtClean="0"/>
              <a:t>waves?</a:t>
            </a:r>
          </a:p>
          <a:p>
            <a:pPr marL="342900" indent="-342900">
              <a:buFont typeface="Wingdings" charset="2"/>
              <a:buChar char="ü"/>
            </a:pPr>
            <a:endParaRPr lang="en-US" altLang="zh-CN" dirty="0" smtClean="0"/>
          </a:p>
          <a:p>
            <a:r>
              <a:rPr lang="en-US" altLang="zh-CN" dirty="0" smtClean="0">
                <a:solidFill>
                  <a:srgbClr val="FF0000"/>
                </a:solidFill>
              </a:rPr>
              <a:t>ANSWER</a:t>
            </a:r>
            <a:r>
              <a:rPr lang="en-US" altLang="zh-CN" dirty="0">
                <a:solidFill>
                  <a:srgbClr val="FF0000"/>
                </a:solidFill>
              </a:rPr>
              <a:t>: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In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the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wave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duct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theory,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the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depth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of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stable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layer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determines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the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phase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speed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and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vertical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wavelength.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The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lifecycle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of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convection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might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further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select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the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wave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period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and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horizontal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wavelength</a:t>
            </a:r>
            <a:endParaRPr lang="en-US" altLang="zh-CN" dirty="0"/>
          </a:p>
          <a:p>
            <a:pPr marL="342900" indent="-342900">
              <a:buFont typeface="Wingdings" charset="2"/>
              <a:buChar char="ü"/>
            </a:pP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53167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051720" y="2924944"/>
            <a:ext cx="5820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00B0F0"/>
                </a:solidFill>
              </a:rPr>
              <a:t>Thank you for your attention </a:t>
            </a:r>
            <a:endParaRPr lang="zh-CN" alt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4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2"/>
    </mc:Choice>
    <mc:Fallback xmlns="">
      <p:transition spd="slow" advTm="191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28600" y="1916832"/>
            <a:ext cx="8915400" cy="5323730"/>
          </a:xfrm>
        </p:spPr>
        <p:txBody>
          <a:bodyPr>
            <a:normAutofit/>
          </a:bodyPr>
          <a:lstStyle/>
          <a:p>
            <a:pPr marL="457200" lvl="0" indent="-457200">
              <a:lnSpc>
                <a:spcPct val="90000"/>
              </a:lnSpc>
              <a:spcBef>
                <a:spcPts val="1000"/>
              </a:spcBef>
              <a:buClrTx/>
              <a:buSzTx/>
              <a:buFont typeface="Wingdings" pitchFamily="2" charset="2"/>
              <a:buChar char="Ø"/>
            </a:pPr>
            <a:r>
              <a:rPr lang="en-US" altLang="zh-CN" sz="3200" dirty="0" smtClean="0"/>
              <a:t>Review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of</a:t>
            </a:r>
            <a:r>
              <a:rPr lang="zh-CN" altLang="en-US" sz="3200" dirty="0" smtClean="0"/>
              <a:t> </a:t>
            </a:r>
            <a:r>
              <a:rPr lang="en-US" altLang="zh-CN" sz="3200" dirty="0" smtClean="0">
                <a:solidFill>
                  <a:srgbClr val="FF0000"/>
                </a:solidFill>
              </a:rPr>
              <a:t>gravity</a:t>
            </a:r>
            <a:r>
              <a:rPr lang="zh-CN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</a:rPr>
              <a:t>waves</a:t>
            </a:r>
            <a:r>
              <a:rPr lang="zh-CN" altLang="en-US" sz="3200" dirty="0" smtClean="0">
                <a:solidFill>
                  <a:srgbClr val="FF0000"/>
                </a:solidFill>
              </a:rPr>
              <a:t> </a:t>
            </a:r>
            <a:endParaRPr lang="en-US" altLang="zh-CN" dirty="0">
              <a:solidFill>
                <a:srgbClr val="FF0000"/>
              </a:solidFill>
            </a:endParaRP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ClrTx/>
              <a:buSzTx/>
              <a:buFont typeface="Wingdings" pitchFamily="2" charset="2"/>
              <a:buChar char="Ø"/>
            </a:pPr>
            <a:r>
              <a:rPr lang="en-US" altLang="zh-CN" sz="3200" smtClean="0"/>
              <a:t>Case</a:t>
            </a:r>
            <a:r>
              <a:rPr lang="zh-CN" altLang="en-US" sz="3200" smtClean="0"/>
              <a:t> </a:t>
            </a:r>
            <a:r>
              <a:rPr lang="en-US" altLang="zh-CN" sz="3200" smtClean="0"/>
              <a:t>overview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ClrTx/>
              <a:buSzTx/>
              <a:buFont typeface="Wingdings" pitchFamily="2" charset="2"/>
              <a:buChar char="Ø"/>
            </a:pPr>
            <a:r>
              <a:rPr lang="en-US" altLang="zh-CN" sz="3200" smtClean="0"/>
              <a:t>Model</a:t>
            </a:r>
            <a:r>
              <a:rPr lang="zh-CN" altLang="en-US" sz="3200" smtClean="0"/>
              <a:t> </a:t>
            </a:r>
            <a:r>
              <a:rPr lang="en-US" altLang="zh-CN" sz="3200" dirty="0" smtClean="0"/>
              <a:t>simulations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ClrTx/>
              <a:buSzTx/>
              <a:buFont typeface="Wingdings" pitchFamily="2" charset="2"/>
              <a:buChar char="Ø"/>
            </a:pPr>
            <a:r>
              <a:rPr lang="en-US" altLang="zh-CN" sz="3200" dirty="0" smtClean="0"/>
              <a:t>Results</a:t>
            </a:r>
            <a:r>
              <a:rPr lang="zh-CN" altLang="en-US" sz="3200" dirty="0" smtClean="0"/>
              <a:t> </a:t>
            </a:r>
            <a:endParaRPr lang="en-US" altLang="zh-CN" sz="3200" dirty="0"/>
          </a:p>
          <a:p>
            <a:pPr>
              <a:lnSpc>
                <a:spcPct val="90000"/>
              </a:lnSpc>
              <a:spcBef>
                <a:spcPts val="1000"/>
              </a:spcBef>
              <a:buClrTx/>
              <a:buFont typeface="Wingdings" charset="2"/>
              <a:buChar char="l"/>
            </a:pPr>
            <a:r>
              <a:rPr lang="en-US" altLang="zh-CN" dirty="0" smtClean="0">
                <a:solidFill>
                  <a:srgbClr val="0070C0"/>
                </a:solidFill>
              </a:rPr>
              <a:t>Convection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and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gravity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waves</a:t>
            </a:r>
            <a:endParaRPr lang="en-US" altLang="zh-CN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Tx/>
              <a:buFont typeface="Wingdings" charset="2"/>
              <a:buChar char="l"/>
            </a:pPr>
            <a:r>
              <a:rPr lang="en-US" altLang="zh-CN" dirty="0" smtClean="0">
                <a:solidFill>
                  <a:srgbClr val="0070C0"/>
                </a:solidFill>
              </a:rPr>
              <a:t>Wave-CISK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Tx/>
              <a:buFont typeface="Wingdings" charset="2"/>
              <a:buChar char="l"/>
            </a:pPr>
            <a:r>
              <a:rPr lang="en-US" altLang="zh-CN" dirty="0" smtClean="0">
                <a:solidFill>
                  <a:srgbClr val="0070C0"/>
                </a:solidFill>
              </a:rPr>
              <a:t>Wave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ducting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Tx/>
              <a:buFont typeface="Wingdings" charset="2"/>
              <a:buChar char="Ø"/>
            </a:pPr>
            <a:r>
              <a:rPr lang="en-US" altLang="zh-CN" sz="3200" dirty="0"/>
              <a:t>Summary</a:t>
            </a:r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xmlns="" id="{6DE0CD7C-D1BA-7842-8047-6680A5AE89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F0E98-7F76-4B41-9916-E422A2C4330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  <p:transition advTm="3007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1.</a:t>
            </a:r>
            <a:r>
              <a:rPr kumimoji="1"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kumimoji="1"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Review</a:t>
            </a:r>
            <a:r>
              <a:rPr kumimoji="1"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kumimoji="1"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of</a:t>
            </a:r>
            <a:r>
              <a:rPr kumimoji="1"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gravity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waves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5" name="左大括号 4"/>
          <p:cNvSpPr/>
          <p:nvPr/>
        </p:nvSpPr>
        <p:spPr>
          <a:xfrm>
            <a:off x="2240682" y="2567015"/>
            <a:ext cx="216024" cy="8809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74353" y="24208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mountains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474352" y="2866893"/>
            <a:ext cx="315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Front/jets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456706" y="3312898"/>
            <a:ext cx="257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convection</a:t>
            </a:r>
            <a:endParaRPr kumimoji="1"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4026176" y="2437041"/>
            <a:ext cx="3797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</a:rPr>
              <a:t>(e.g. </a:t>
            </a:r>
            <a:r>
              <a:rPr lang="en-US" altLang="zh-CN" sz="1400" dirty="0" smtClean="0">
                <a:solidFill>
                  <a:srgbClr val="00B0F0"/>
                </a:solidFill>
              </a:rPr>
              <a:t>Liu</a:t>
            </a:r>
            <a:r>
              <a:rPr lang="zh-CN" altLang="en-US" sz="1400" dirty="0" smtClean="0">
                <a:solidFill>
                  <a:srgbClr val="00B0F0"/>
                </a:solidFill>
              </a:rPr>
              <a:t> </a:t>
            </a:r>
            <a:r>
              <a:rPr lang="en-US" altLang="zh-CN" sz="1400" dirty="0" smtClean="0">
                <a:solidFill>
                  <a:srgbClr val="00B0F0"/>
                </a:solidFill>
              </a:rPr>
              <a:t>et</a:t>
            </a:r>
            <a:r>
              <a:rPr lang="zh-CN" altLang="en-US" sz="1400" dirty="0" smtClean="0">
                <a:solidFill>
                  <a:srgbClr val="00B0F0"/>
                </a:solidFill>
              </a:rPr>
              <a:t> </a:t>
            </a:r>
            <a:r>
              <a:rPr lang="en-US" altLang="zh-CN" sz="1400" dirty="0" smtClean="0">
                <a:solidFill>
                  <a:srgbClr val="00B0F0"/>
                </a:solidFill>
              </a:rPr>
              <a:t>al.</a:t>
            </a:r>
            <a:r>
              <a:rPr lang="zh-CN" altLang="en-US" sz="1400" dirty="0" smtClean="0">
                <a:solidFill>
                  <a:srgbClr val="00B0F0"/>
                </a:solidFill>
              </a:rPr>
              <a:t> </a:t>
            </a:r>
            <a:r>
              <a:rPr lang="en-US" altLang="zh-CN" sz="1400" dirty="0" smtClean="0">
                <a:solidFill>
                  <a:srgbClr val="00B0F0"/>
                </a:solidFill>
              </a:rPr>
              <a:t>2017;</a:t>
            </a:r>
            <a:r>
              <a:rPr lang="zh-CN" altLang="en-US" sz="1400" dirty="0" smtClean="0">
                <a:solidFill>
                  <a:srgbClr val="00B0F0"/>
                </a:solidFill>
              </a:rPr>
              <a:t> </a:t>
            </a:r>
            <a:r>
              <a:rPr lang="en-US" altLang="zh-CN" sz="1400" dirty="0" smtClean="0">
                <a:solidFill>
                  <a:srgbClr val="00B0F0"/>
                </a:solidFill>
              </a:rPr>
              <a:t>Li</a:t>
            </a:r>
            <a:r>
              <a:rPr lang="zh-CN" altLang="en-US" sz="1400" dirty="0" smtClean="0">
                <a:solidFill>
                  <a:srgbClr val="00B0F0"/>
                </a:solidFill>
              </a:rPr>
              <a:t> </a:t>
            </a:r>
            <a:r>
              <a:rPr lang="en-US" altLang="zh-CN" sz="1400" dirty="0" smtClean="0">
                <a:solidFill>
                  <a:srgbClr val="00B0F0"/>
                </a:solidFill>
              </a:rPr>
              <a:t>and</a:t>
            </a:r>
            <a:r>
              <a:rPr lang="zh-CN" altLang="en-US" sz="1400" dirty="0" smtClean="0">
                <a:solidFill>
                  <a:srgbClr val="00B0F0"/>
                </a:solidFill>
              </a:rPr>
              <a:t> </a:t>
            </a:r>
            <a:r>
              <a:rPr lang="en-US" altLang="zh-CN" sz="1400" dirty="0" smtClean="0">
                <a:solidFill>
                  <a:srgbClr val="00B0F0"/>
                </a:solidFill>
              </a:rPr>
              <a:t>Chen</a:t>
            </a:r>
            <a:r>
              <a:rPr lang="zh-CN" altLang="en-US" sz="1400" dirty="0" smtClean="0">
                <a:solidFill>
                  <a:srgbClr val="00B0F0"/>
                </a:solidFill>
              </a:rPr>
              <a:t> </a:t>
            </a:r>
            <a:r>
              <a:rPr lang="en-US" altLang="zh-CN" sz="1400" dirty="0" smtClean="0">
                <a:solidFill>
                  <a:srgbClr val="00B0F0"/>
                </a:solidFill>
              </a:rPr>
              <a:t>2017)</a:t>
            </a:r>
            <a:endParaRPr lang="zh-CN" altLang="en-US" sz="1400" dirty="0">
              <a:solidFill>
                <a:srgbClr val="00B0F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49705" y="2875328"/>
            <a:ext cx="49920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</a:rPr>
              <a:t>(e.g. </a:t>
            </a:r>
            <a:r>
              <a:rPr lang="en-US" altLang="zh-CN" sz="1400" dirty="0" err="1" smtClean="0">
                <a:solidFill>
                  <a:srgbClr val="00B0F0"/>
                </a:solidFill>
              </a:rPr>
              <a:t>Plougoven</a:t>
            </a:r>
            <a:r>
              <a:rPr lang="zh-CN" altLang="en-US" sz="1400" dirty="0" smtClean="0">
                <a:solidFill>
                  <a:srgbClr val="00B0F0"/>
                </a:solidFill>
              </a:rPr>
              <a:t> </a:t>
            </a:r>
            <a:r>
              <a:rPr lang="en-US" altLang="zh-CN" sz="1400" dirty="0" smtClean="0">
                <a:solidFill>
                  <a:srgbClr val="00B0F0"/>
                </a:solidFill>
              </a:rPr>
              <a:t>and</a:t>
            </a:r>
            <a:r>
              <a:rPr lang="zh-CN" altLang="en-US" sz="1400" dirty="0" smtClean="0">
                <a:solidFill>
                  <a:srgbClr val="00B0F0"/>
                </a:solidFill>
              </a:rPr>
              <a:t> </a:t>
            </a:r>
            <a:r>
              <a:rPr lang="en-US" altLang="zh-CN" sz="1400" dirty="0" smtClean="0">
                <a:solidFill>
                  <a:srgbClr val="00B0F0"/>
                </a:solidFill>
              </a:rPr>
              <a:t>Zhang</a:t>
            </a:r>
            <a:r>
              <a:rPr lang="zh-CN" altLang="en-US" sz="1400" dirty="0" smtClean="0">
                <a:solidFill>
                  <a:srgbClr val="00B0F0"/>
                </a:solidFill>
              </a:rPr>
              <a:t> </a:t>
            </a:r>
            <a:r>
              <a:rPr lang="en-US" altLang="zh-CN" sz="1400" dirty="0" smtClean="0">
                <a:solidFill>
                  <a:srgbClr val="00B0F0"/>
                </a:solidFill>
              </a:rPr>
              <a:t>2015;</a:t>
            </a:r>
            <a:r>
              <a:rPr lang="zh-CN" altLang="en-US" sz="1400" dirty="0" smtClean="0">
                <a:solidFill>
                  <a:srgbClr val="00B0F0"/>
                </a:solidFill>
              </a:rPr>
              <a:t> </a:t>
            </a:r>
            <a:r>
              <a:rPr lang="en-US" altLang="zh-CN" sz="1400" dirty="0" smtClean="0">
                <a:solidFill>
                  <a:srgbClr val="00B0F0"/>
                </a:solidFill>
              </a:rPr>
              <a:t>Wang</a:t>
            </a:r>
            <a:r>
              <a:rPr lang="zh-CN" altLang="en-US" sz="1400" dirty="0" smtClean="0">
                <a:solidFill>
                  <a:srgbClr val="00B0F0"/>
                </a:solidFill>
              </a:rPr>
              <a:t> </a:t>
            </a:r>
            <a:r>
              <a:rPr lang="en-US" altLang="zh-CN" sz="1400" dirty="0" smtClean="0">
                <a:solidFill>
                  <a:srgbClr val="00B0F0"/>
                </a:solidFill>
              </a:rPr>
              <a:t>et</a:t>
            </a:r>
            <a:r>
              <a:rPr lang="zh-CN" altLang="en-US" sz="1400" dirty="0" smtClean="0">
                <a:solidFill>
                  <a:srgbClr val="00B0F0"/>
                </a:solidFill>
              </a:rPr>
              <a:t> </a:t>
            </a:r>
            <a:r>
              <a:rPr lang="en-US" altLang="zh-CN" sz="1400" dirty="0" smtClean="0">
                <a:solidFill>
                  <a:srgbClr val="00B0F0"/>
                </a:solidFill>
              </a:rPr>
              <a:t>al.</a:t>
            </a:r>
            <a:r>
              <a:rPr lang="zh-CN" altLang="en-US" sz="1400" dirty="0" smtClean="0">
                <a:solidFill>
                  <a:srgbClr val="00B0F0"/>
                </a:solidFill>
              </a:rPr>
              <a:t> </a:t>
            </a:r>
            <a:r>
              <a:rPr lang="en-US" altLang="zh-CN" sz="1400" dirty="0" smtClean="0">
                <a:solidFill>
                  <a:srgbClr val="00B0F0"/>
                </a:solidFill>
              </a:rPr>
              <a:t>2018).</a:t>
            </a:r>
            <a:endParaRPr lang="zh-CN" altLang="en-US" sz="1400" dirty="0">
              <a:solidFill>
                <a:srgbClr val="00B0F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14368" y="3330995"/>
            <a:ext cx="17107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</a:rPr>
              <a:t>(</a:t>
            </a:r>
            <a:r>
              <a:rPr lang="en-US" altLang="zh-CN" sz="1400" dirty="0" err="1" smtClean="0">
                <a:solidFill>
                  <a:srgbClr val="00B0F0"/>
                </a:solidFill>
              </a:rPr>
              <a:t>e.g.Lane</a:t>
            </a:r>
            <a:r>
              <a:rPr lang="zh-CN" altLang="en-US" sz="1400" dirty="0" smtClean="0">
                <a:solidFill>
                  <a:srgbClr val="00B0F0"/>
                </a:solidFill>
              </a:rPr>
              <a:t> </a:t>
            </a:r>
            <a:r>
              <a:rPr lang="en-US" altLang="zh-CN" sz="1400" dirty="0" smtClean="0">
                <a:solidFill>
                  <a:srgbClr val="00B0F0"/>
                </a:solidFill>
              </a:rPr>
              <a:t>2015).</a:t>
            </a:r>
            <a:endParaRPr lang="zh-CN" altLang="en-US" sz="1400" dirty="0">
              <a:solidFill>
                <a:srgbClr val="00B0F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8410" y="2844550"/>
            <a:ext cx="254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Energy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source</a:t>
            </a:r>
            <a:endParaRPr kumimoji="1"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483486" y="1654771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 charset="0"/>
                <a:ea typeface="宋体" charset="-122"/>
              </a:rPr>
              <a:t>Gravity waves are </a:t>
            </a:r>
            <a:r>
              <a:rPr lang="en-US" altLang="zh-CN" sz="2000" dirty="0">
                <a:solidFill>
                  <a:srgbClr val="FF0000"/>
                </a:solidFill>
                <a:latin typeface="Arial" charset="0"/>
                <a:ea typeface="宋体" charset="-122"/>
              </a:rPr>
              <a:t>ubiquitous phenomenon </a:t>
            </a:r>
            <a:r>
              <a:rPr lang="en-US" altLang="zh-CN" sz="2000" dirty="0">
                <a:latin typeface="Arial" charset="0"/>
                <a:ea typeface="宋体" charset="-122"/>
              </a:rPr>
              <a:t>observed in the atmosphere</a:t>
            </a:r>
            <a:r>
              <a:rPr lang="zh-CN" altLang="zh-CN" sz="2000" dirty="0"/>
              <a:t> </a:t>
            </a:r>
            <a:endParaRPr lang="zh-CN" altLang="en-US" sz="20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873" y="4153898"/>
            <a:ext cx="3011240" cy="214584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12066" y="650035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>
                <a:latin typeface="Helvetica" charset="0"/>
              </a:rPr>
              <a:t>Li</a:t>
            </a:r>
            <a:r>
              <a:rPr lang="zh-CN" altLang="en-US" dirty="0" smtClean="0">
                <a:latin typeface="Helvetica" charset="0"/>
              </a:rPr>
              <a:t> </a:t>
            </a:r>
            <a:r>
              <a:rPr lang="en-US" altLang="zh-CN" dirty="0" smtClean="0">
                <a:latin typeface="Helvetica" charset="0"/>
              </a:rPr>
              <a:t>and</a:t>
            </a:r>
            <a:r>
              <a:rPr lang="zh-CN" altLang="en-US" dirty="0" smtClean="0">
                <a:latin typeface="Helvetica" charset="0"/>
              </a:rPr>
              <a:t> </a:t>
            </a:r>
            <a:r>
              <a:rPr lang="en-US" altLang="zh-CN" dirty="0" smtClean="0">
                <a:latin typeface="Helvetica" charset="0"/>
              </a:rPr>
              <a:t>Chen</a:t>
            </a:r>
            <a:r>
              <a:rPr lang="zh-CN" altLang="en-US" dirty="0" smtClean="0">
                <a:latin typeface="Helvetica" charset="0"/>
              </a:rPr>
              <a:t> </a:t>
            </a:r>
            <a:r>
              <a:rPr lang="en-US" altLang="zh-CN" dirty="0" smtClean="0">
                <a:latin typeface="Helvetica" charset="0"/>
              </a:rPr>
              <a:t>2017</a:t>
            </a:r>
            <a:endParaRPr lang="it-IT" altLang="zh-CN" dirty="0">
              <a:effectLst/>
              <a:latin typeface="Helvetica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2" y="4153898"/>
            <a:ext cx="2996306" cy="228476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339058" y="652831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altLang="zh-CN" dirty="0" err="1" smtClean="0">
                <a:latin typeface="Helvetica" charset="0"/>
              </a:rPr>
              <a:t>Uccelini</a:t>
            </a:r>
            <a:r>
              <a:rPr lang="zh-CN" altLang="en-US" dirty="0" smtClean="0">
                <a:latin typeface="Helvetica" charset="0"/>
              </a:rPr>
              <a:t> </a:t>
            </a:r>
            <a:r>
              <a:rPr lang="en-US" altLang="zh-CN" dirty="0" smtClean="0">
                <a:latin typeface="Helvetica" charset="0"/>
              </a:rPr>
              <a:t>and</a:t>
            </a:r>
            <a:r>
              <a:rPr lang="zh-CN" altLang="en-US" dirty="0" smtClean="0">
                <a:latin typeface="Helvetica" charset="0"/>
              </a:rPr>
              <a:t> </a:t>
            </a:r>
            <a:r>
              <a:rPr lang="it-IT" altLang="zh-CN" dirty="0" smtClean="0">
                <a:latin typeface="Helvetica" charset="0"/>
              </a:rPr>
              <a:t>Koch</a:t>
            </a:r>
            <a:r>
              <a:rPr lang="zh-CN" altLang="en-US" dirty="0" smtClean="0">
                <a:latin typeface="Helvetica" charset="0"/>
              </a:rPr>
              <a:t> </a:t>
            </a:r>
            <a:r>
              <a:rPr lang="it-IT" altLang="zh-CN" dirty="0" smtClean="0">
                <a:latin typeface="Helvetica" charset="0"/>
              </a:rPr>
              <a:t>1987</a:t>
            </a:r>
            <a:endParaRPr lang="it-IT" altLang="zh-CN" dirty="0">
              <a:effectLst/>
              <a:latin typeface="Helvetica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t="51673"/>
          <a:stretch/>
        </p:blipFill>
        <p:spPr>
          <a:xfrm>
            <a:off x="6142408" y="4134406"/>
            <a:ext cx="3004592" cy="1998064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537936" y="653199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>
                <a:latin typeface="Helvetica" charset="0"/>
              </a:rPr>
              <a:t>Lane</a:t>
            </a:r>
            <a:r>
              <a:rPr lang="zh-CN" altLang="en-US" dirty="0" smtClean="0">
                <a:latin typeface="Helvetica" charset="0"/>
              </a:rPr>
              <a:t> </a:t>
            </a:r>
            <a:r>
              <a:rPr lang="en-US" altLang="zh-CN" dirty="0" smtClean="0">
                <a:latin typeface="Helvetica" charset="0"/>
              </a:rPr>
              <a:t>and</a:t>
            </a:r>
            <a:r>
              <a:rPr lang="zh-CN" altLang="en-US" dirty="0" smtClean="0">
                <a:latin typeface="Helvetica" charset="0"/>
              </a:rPr>
              <a:t> </a:t>
            </a:r>
            <a:r>
              <a:rPr lang="en-US" altLang="zh-CN" dirty="0" smtClean="0">
                <a:latin typeface="Helvetica" charset="0"/>
              </a:rPr>
              <a:t>Zhang</a:t>
            </a:r>
            <a:r>
              <a:rPr lang="zh-CN" altLang="en-US" dirty="0" smtClean="0">
                <a:latin typeface="Helvetica" charset="0"/>
              </a:rPr>
              <a:t> </a:t>
            </a:r>
            <a:r>
              <a:rPr lang="en-US" altLang="zh-CN" dirty="0" smtClean="0">
                <a:latin typeface="Helvetica" charset="0"/>
              </a:rPr>
              <a:t>2011</a:t>
            </a:r>
            <a:endParaRPr lang="it-IT" altLang="zh-CN" dirty="0">
              <a:effectLst/>
              <a:latin typeface="Helvetica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26815" y="384166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mountains</a:t>
            </a:r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3996666" y="3938385"/>
            <a:ext cx="315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Front/jets</a:t>
            </a:r>
            <a:endParaRPr kumimoji="1"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7078546" y="3694817"/>
            <a:ext cx="257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convection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739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2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086600" cy="563563"/>
          </a:xfrm>
        </p:spPr>
        <p:txBody>
          <a:bodyPr/>
          <a:lstStyle/>
          <a:p>
            <a:r>
              <a:rPr kumimoji="1"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1.</a:t>
            </a:r>
            <a:r>
              <a:rPr kumimoji="1"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kumimoji="1"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Review</a:t>
            </a:r>
            <a:r>
              <a:rPr kumimoji="1"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kumimoji="1"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of</a:t>
            </a:r>
            <a:r>
              <a:rPr kumimoji="1"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kumimoji="1"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diurnal</a:t>
            </a:r>
            <a:r>
              <a:rPr kumimoji="1"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kumimoji="1"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cycle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520" y="1585832"/>
            <a:ext cx="878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Mechanisms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wavelike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banded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convection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associated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gravity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waves</a:t>
            </a:r>
            <a:endParaRPr kumimoji="1" lang="zh-CN" altLang="en-US" dirty="0"/>
          </a:p>
        </p:txBody>
      </p:sp>
      <p:sp>
        <p:nvSpPr>
          <p:cNvPr id="20" name="左大括号 19"/>
          <p:cNvSpPr/>
          <p:nvPr/>
        </p:nvSpPr>
        <p:spPr>
          <a:xfrm>
            <a:off x="1043372" y="2996952"/>
            <a:ext cx="576300" cy="187220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763688" y="2668270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FF0000"/>
                </a:solidFill>
              </a:rPr>
              <a:t>Wave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CISK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65402" y="4725144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FF0000"/>
                </a:solidFill>
              </a:rPr>
              <a:t>Wave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duct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63888" y="2636912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Convection</a:t>
            </a:r>
            <a:endParaRPr kumimoji="1" lang="zh-CN" altLang="en-US" sz="2000" dirty="0"/>
          </a:p>
        </p:txBody>
      </p:sp>
      <p:cxnSp>
        <p:nvCxnSpPr>
          <p:cNvPr id="8" name="直线箭头连接符 7"/>
          <p:cNvCxnSpPr/>
          <p:nvPr/>
        </p:nvCxnSpPr>
        <p:spPr bwMode="auto">
          <a:xfrm>
            <a:off x="5170258" y="2924944"/>
            <a:ext cx="72008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文本框 27"/>
          <p:cNvSpPr txBox="1"/>
          <p:nvPr/>
        </p:nvSpPr>
        <p:spPr>
          <a:xfrm>
            <a:off x="6012160" y="2636912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Gravity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waves</a:t>
            </a:r>
            <a:endParaRPr kumimoji="1" lang="zh-CN" altLang="en-US" sz="2000" dirty="0"/>
          </a:p>
        </p:txBody>
      </p:sp>
      <p:cxnSp>
        <p:nvCxnSpPr>
          <p:cNvPr id="30" name="直线箭头连接符 29"/>
          <p:cNvCxnSpPr/>
          <p:nvPr/>
        </p:nvCxnSpPr>
        <p:spPr bwMode="auto">
          <a:xfrm flipH="1" flipV="1">
            <a:off x="5148064" y="2780843"/>
            <a:ext cx="764468" cy="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文本框 9"/>
          <p:cNvSpPr txBox="1"/>
          <p:nvPr/>
        </p:nvSpPr>
        <p:spPr>
          <a:xfrm>
            <a:off x="4898538" y="2332536"/>
            <a:ext cx="148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smtClean="0"/>
              <a:t>coupling</a:t>
            </a:r>
            <a:endParaRPr kumimoji="1" lang="zh-CN" altLang="en-US" sz="20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570" y="3789040"/>
            <a:ext cx="5098045" cy="247239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763688" y="3127522"/>
            <a:ext cx="5256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 smtClean="0"/>
              <a:t>(Zhang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et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al.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2001;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Koch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et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al.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1988;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err="1" smtClean="0"/>
              <a:t>Ruppert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and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err="1" smtClean="0"/>
              <a:t>Bosart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2014)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1465641" y="519982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 smtClean="0"/>
              <a:t>(</a:t>
            </a:r>
            <a:r>
              <a:rPr kumimoji="1" lang="en-US" altLang="zh-CN" sz="1200" dirty="0" err="1" smtClean="0"/>
              <a:t>Lindzen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and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Tung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1976;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Ralph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et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al.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1993;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Liu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et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al.</a:t>
            </a:r>
            <a:r>
              <a:rPr kumimoji="1" lang="zh-CN" altLang="en-US" sz="1200" dirty="0" smtClean="0"/>
              <a:t> </a:t>
            </a:r>
            <a:r>
              <a:rPr kumimoji="1" lang="en-US" altLang="zh-CN" sz="1200" dirty="0" smtClean="0"/>
              <a:t>2018)</a:t>
            </a:r>
          </a:p>
        </p:txBody>
      </p:sp>
    </p:spTree>
    <p:extLst>
      <p:ext uri="{BB962C8B-B14F-4D97-AF65-F5344CB8AC3E}">
        <p14:creationId xmlns:p14="http://schemas.microsoft.com/office/powerpoint/2010/main" val="27804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7036C9-EB4D-6B40-9C75-46A6C6611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207" y="342292"/>
            <a:ext cx="8838079" cy="1325563"/>
          </a:xfrm>
        </p:spPr>
        <p:txBody>
          <a:bodyPr>
            <a:normAutofit/>
          </a:bodyPr>
          <a:lstStyle/>
          <a:p>
            <a:r>
              <a:rPr lang="en-US" altLang="zh-CN" sz="2600" dirty="0" smtClean="0"/>
              <a:t>2.Case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Overview</a:t>
            </a:r>
            <a:r>
              <a:rPr lang="en-US" altLang="zh-CN" sz="2600" dirty="0">
                <a:solidFill>
                  <a:srgbClr val="FF0000"/>
                </a:solidFill>
              </a:rPr>
              <a:t/>
            </a:r>
            <a:br>
              <a:rPr lang="en-US" altLang="zh-CN" sz="2600" dirty="0">
                <a:solidFill>
                  <a:srgbClr val="FF0000"/>
                </a:solidFill>
              </a:rPr>
            </a:br>
            <a:endParaRPr kumimoji="1" lang="zh-CN" altLang="en-US" sz="2600" dirty="0"/>
          </a:p>
        </p:txBody>
      </p:sp>
      <p:grpSp>
        <p:nvGrpSpPr>
          <p:cNvPr id="19" name="组 18"/>
          <p:cNvGrpSpPr/>
          <p:nvPr/>
        </p:nvGrpSpPr>
        <p:grpSpPr>
          <a:xfrm>
            <a:off x="89439" y="2564904"/>
            <a:ext cx="5544616" cy="3961593"/>
            <a:chOff x="1475656" y="1340768"/>
            <a:chExt cx="6502400" cy="45212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5656" y="1340768"/>
              <a:ext cx="6502400" cy="452120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2123728" y="1700808"/>
              <a:ext cx="1584176" cy="31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 smtClean="0"/>
                <a:t>1300</a:t>
              </a:r>
              <a:r>
                <a:rPr kumimoji="1" lang="zh-CN" altLang="en-US" sz="1200" dirty="0" smtClean="0"/>
                <a:t> </a:t>
              </a:r>
              <a:r>
                <a:rPr kumimoji="1" lang="en-US" altLang="zh-CN" sz="1200" dirty="0" smtClean="0"/>
                <a:t>UTC</a:t>
              </a:r>
              <a:endParaRPr kumimoji="1" lang="zh-CN" altLang="en-US" sz="1200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788024" y="1628800"/>
              <a:ext cx="1584176" cy="31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smtClean="0"/>
                <a:t>1330</a:t>
              </a:r>
              <a:r>
                <a:rPr kumimoji="1" lang="zh-CN" altLang="en-US" sz="1200" dirty="0" smtClean="0"/>
                <a:t> </a:t>
              </a:r>
              <a:r>
                <a:rPr kumimoji="1" lang="en-US" altLang="zh-CN" sz="1200" dirty="0" smtClean="0"/>
                <a:t>UTC</a:t>
              </a:r>
              <a:endParaRPr kumimoji="1" lang="zh-CN" altLang="en-US" sz="1200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132418" y="3612111"/>
              <a:ext cx="1584176" cy="31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smtClean="0"/>
                <a:t>1400</a:t>
              </a:r>
              <a:r>
                <a:rPr kumimoji="1" lang="zh-CN" altLang="en-US" sz="1200" dirty="0" smtClean="0"/>
                <a:t> </a:t>
              </a:r>
              <a:r>
                <a:rPr kumimoji="1" lang="en-US" altLang="zh-CN" sz="1200" dirty="0" smtClean="0"/>
                <a:t>UTC</a:t>
              </a:r>
              <a:endParaRPr kumimoji="1" lang="zh-CN" altLang="en-US" sz="1200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788024" y="3573016"/>
              <a:ext cx="1584176" cy="31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 smtClean="0"/>
                <a:t>1430</a:t>
              </a:r>
              <a:r>
                <a:rPr kumimoji="1" lang="zh-CN" altLang="en-US" sz="1200" dirty="0" smtClean="0"/>
                <a:t> </a:t>
              </a:r>
              <a:r>
                <a:rPr kumimoji="1" lang="en-US" altLang="zh-CN" sz="1200" dirty="0" smtClean="0"/>
                <a:t>UTC</a:t>
              </a:r>
              <a:endParaRPr kumimoji="1" lang="zh-CN" altLang="en-US" sz="1200" dirty="0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79512" y="1570844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Wavelike banded convective activity </a:t>
            </a:r>
            <a:r>
              <a:rPr lang="en-US" altLang="zh-CN" dirty="0" smtClean="0"/>
              <a:t>occurred </a:t>
            </a:r>
            <a:r>
              <a:rPr lang="en-US" altLang="zh-CN" dirty="0"/>
              <a:t>near the south coast of China on 30 Jan 2018</a:t>
            </a:r>
            <a:endParaRPr kumimoji="1"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5724128" y="5230941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Propagate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northeastward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speed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~12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m/s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762452" y="414148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Spacing: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~30-40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km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762452" y="305203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last: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~10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h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619672" y="6224431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Radar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reflectivity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161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7036C9-EB4D-6B40-9C75-46A6C6611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207" y="342292"/>
            <a:ext cx="8838079" cy="1325563"/>
          </a:xfrm>
        </p:spPr>
        <p:txBody>
          <a:bodyPr>
            <a:normAutofit/>
          </a:bodyPr>
          <a:lstStyle/>
          <a:p>
            <a:r>
              <a:rPr lang="en-US" altLang="zh-CN" sz="2600" dirty="0" smtClean="0"/>
              <a:t>2.Case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Overview</a:t>
            </a:r>
            <a:r>
              <a:rPr lang="en-US" altLang="zh-CN" sz="2600" dirty="0">
                <a:solidFill>
                  <a:srgbClr val="FF0000"/>
                </a:solidFill>
              </a:rPr>
              <a:t/>
            </a:r>
            <a:br>
              <a:rPr lang="en-US" altLang="zh-CN" sz="2600" dirty="0">
                <a:solidFill>
                  <a:srgbClr val="FF0000"/>
                </a:solidFill>
              </a:rPr>
            </a:br>
            <a:endParaRPr kumimoji="1" lang="zh-CN" altLang="en-US" sz="2600" dirty="0"/>
          </a:p>
        </p:txBody>
      </p:sp>
      <p:sp>
        <p:nvSpPr>
          <p:cNvPr id="20" name="文本框 19"/>
          <p:cNvSpPr txBox="1"/>
          <p:nvPr/>
        </p:nvSpPr>
        <p:spPr>
          <a:xfrm>
            <a:off x="827584" y="1300173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Background</a:t>
            </a:r>
            <a:r>
              <a:rPr lang="zh-CN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</a:rPr>
              <a:t>circulation</a:t>
            </a:r>
            <a:r>
              <a:rPr lang="zh-CN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zh-CN" sz="2400" dirty="0" smtClean="0"/>
              <a:t>at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1200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UTC </a:t>
            </a:r>
            <a:r>
              <a:rPr lang="en-US" altLang="zh-CN" sz="2400" dirty="0"/>
              <a:t>30 Jan 2018</a:t>
            </a:r>
            <a:endParaRPr kumimoji="1" lang="zh-CN" altLang="en-US" sz="2400" dirty="0"/>
          </a:p>
        </p:txBody>
      </p:sp>
      <p:sp>
        <p:nvSpPr>
          <p:cNvPr id="21" name="文本框 20"/>
          <p:cNvSpPr txBox="1"/>
          <p:nvPr/>
        </p:nvSpPr>
        <p:spPr>
          <a:xfrm>
            <a:off x="6699910" y="2176431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S</a:t>
            </a:r>
            <a:r>
              <a:rPr kumimoji="1" lang="en-US" altLang="zh-CN" sz="1600" dirty="0" smtClean="0"/>
              <a:t>hear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line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at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850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err="1" smtClean="0"/>
              <a:t>hPa</a:t>
            </a:r>
            <a:endParaRPr kumimoji="1"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0" y="6277212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 smtClean="0"/>
              <a:t>High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moisture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at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950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err="1" smtClean="0"/>
              <a:t>hPa</a:t>
            </a:r>
            <a:endParaRPr kumimoji="1"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356035" y="6231677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 smtClean="0"/>
              <a:t>Cold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front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at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surface</a:t>
            </a:r>
            <a:r>
              <a:rPr kumimoji="1" lang="zh-CN" altLang="en-US" sz="1600" dirty="0" smtClean="0"/>
              <a:t> </a:t>
            </a:r>
            <a:endParaRPr kumimoji="1" lang="zh-CN" altLang="en-US" sz="1600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422" y="2448752"/>
            <a:ext cx="5531107" cy="3774880"/>
          </a:xfrm>
          <a:prstGeom prst="rect">
            <a:avLst/>
          </a:prstGeom>
        </p:spPr>
      </p:pic>
      <p:cxnSp>
        <p:nvCxnSpPr>
          <p:cNvPr id="5" name="直线箭头连接符 4"/>
          <p:cNvCxnSpPr>
            <a:endCxn id="21" idx="1"/>
          </p:cNvCxnSpPr>
          <p:nvPr/>
        </p:nvCxnSpPr>
        <p:spPr bwMode="auto">
          <a:xfrm flipV="1">
            <a:off x="6012160" y="2345708"/>
            <a:ext cx="687750" cy="4055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文本框 22"/>
          <p:cNvSpPr txBox="1"/>
          <p:nvPr/>
        </p:nvSpPr>
        <p:spPr>
          <a:xfrm>
            <a:off x="-23936" y="2115643"/>
            <a:ext cx="4140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 smtClean="0"/>
              <a:t>Strong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westerly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wind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at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500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err="1" smtClean="0"/>
              <a:t>hPa</a:t>
            </a:r>
            <a:endParaRPr kumimoji="1" lang="zh-CN" altLang="en-US" sz="1600" dirty="0">
              <a:solidFill>
                <a:srgbClr val="FF0000"/>
              </a:solidFill>
            </a:endParaRPr>
          </a:p>
        </p:txBody>
      </p:sp>
      <p:cxnSp>
        <p:nvCxnSpPr>
          <p:cNvPr id="12" name="直线箭头连接符 11"/>
          <p:cNvCxnSpPr/>
          <p:nvPr/>
        </p:nvCxnSpPr>
        <p:spPr bwMode="auto">
          <a:xfrm flipH="1" flipV="1">
            <a:off x="1763688" y="2514985"/>
            <a:ext cx="720080" cy="6295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直线箭头连接符 13"/>
          <p:cNvCxnSpPr/>
          <p:nvPr/>
        </p:nvCxnSpPr>
        <p:spPr bwMode="auto">
          <a:xfrm flipH="1">
            <a:off x="1246207" y="5014281"/>
            <a:ext cx="1519944" cy="12701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直线箭头连接符 15"/>
          <p:cNvCxnSpPr/>
          <p:nvPr/>
        </p:nvCxnSpPr>
        <p:spPr bwMode="auto">
          <a:xfrm>
            <a:off x="5879137" y="4966927"/>
            <a:ext cx="1242392" cy="10071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9033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7036C9-EB4D-6B40-9C75-46A6C6611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207" y="342292"/>
            <a:ext cx="8838079" cy="1325563"/>
          </a:xfrm>
        </p:spPr>
        <p:txBody>
          <a:bodyPr>
            <a:normAutofit/>
          </a:bodyPr>
          <a:lstStyle/>
          <a:p>
            <a:r>
              <a:rPr lang="en-US" altLang="zh-CN" sz="2600" dirty="0" smtClean="0"/>
              <a:t>2.Case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Overview</a:t>
            </a:r>
            <a:r>
              <a:rPr lang="en-US" altLang="zh-CN" sz="2600" dirty="0">
                <a:solidFill>
                  <a:srgbClr val="FF0000"/>
                </a:solidFill>
              </a:rPr>
              <a:t/>
            </a:r>
            <a:br>
              <a:rPr lang="en-US" altLang="zh-CN" sz="2600" dirty="0">
                <a:solidFill>
                  <a:srgbClr val="FF0000"/>
                </a:solidFill>
              </a:rPr>
            </a:br>
            <a:endParaRPr kumimoji="1" lang="zh-CN" altLang="en-US" sz="2600" dirty="0"/>
          </a:p>
        </p:txBody>
      </p:sp>
      <p:sp>
        <p:nvSpPr>
          <p:cNvPr id="20" name="文本框 19"/>
          <p:cNvSpPr txBox="1"/>
          <p:nvPr/>
        </p:nvSpPr>
        <p:spPr>
          <a:xfrm>
            <a:off x="179512" y="1570844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Three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scientific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questions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needs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addressed</a:t>
            </a:r>
            <a:endParaRPr kumimoji="1"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755576" y="2491030"/>
            <a:ext cx="78488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altLang="zh-CN" dirty="0" smtClean="0"/>
              <a:t>What’s </a:t>
            </a:r>
            <a:r>
              <a:rPr lang="en-US" altLang="zh-CN" dirty="0"/>
              <a:t>the </a:t>
            </a:r>
            <a:r>
              <a:rPr lang="en-US" altLang="zh-CN" dirty="0">
                <a:solidFill>
                  <a:srgbClr val="FF0000"/>
                </a:solidFill>
              </a:rPr>
              <a:t>role</a:t>
            </a:r>
            <a:r>
              <a:rPr lang="en-US" altLang="zh-CN" dirty="0"/>
              <a:t> of </a:t>
            </a:r>
            <a:r>
              <a:rPr lang="en-US" altLang="zh-CN" dirty="0" smtClean="0"/>
              <a:t>banded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convection </a:t>
            </a:r>
            <a:r>
              <a:rPr lang="en-US" altLang="zh-CN" dirty="0"/>
              <a:t>in the development of </a:t>
            </a:r>
            <a:r>
              <a:rPr lang="en-US" altLang="zh-CN" dirty="0" smtClean="0"/>
              <a:t>gravity </a:t>
            </a:r>
            <a:r>
              <a:rPr lang="en-US" altLang="zh-CN" dirty="0"/>
              <a:t>waves</a:t>
            </a:r>
            <a:r>
              <a:rPr lang="en-US" altLang="zh-CN" dirty="0" smtClean="0"/>
              <a:t>?</a:t>
            </a:r>
          </a:p>
          <a:p>
            <a:pPr marL="342900" indent="-342900">
              <a:buAutoNum type="arabicParenBoth"/>
            </a:pPr>
            <a:endParaRPr kumimoji="1" lang="en-US" altLang="zh-CN" dirty="0"/>
          </a:p>
          <a:p>
            <a:pPr marL="342900" indent="-342900">
              <a:buAutoNum type="arabicParenBoth"/>
            </a:pPr>
            <a:endParaRPr kumimoji="1" lang="en-US" altLang="zh-CN" dirty="0"/>
          </a:p>
          <a:p>
            <a:pPr marL="342900" indent="-342900">
              <a:buAutoNum type="arabicParenBoth"/>
            </a:pPr>
            <a:r>
              <a:rPr lang="en-US" altLang="zh-CN" dirty="0" smtClean="0"/>
              <a:t>Why </a:t>
            </a:r>
            <a:r>
              <a:rPr lang="en-US" altLang="zh-CN" dirty="0"/>
              <a:t>did the wavelike pattern of convection </a:t>
            </a:r>
            <a:r>
              <a:rPr lang="en-US" altLang="zh-CN" dirty="0">
                <a:solidFill>
                  <a:srgbClr val="FF0000"/>
                </a:solidFill>
              </a:rPr>
              <a:t>last for a long time</a:t>
            </a:r>
            <a:r>
              <a:rPr lang="en-US" altLang="zh-CN" dirty="0"/>
              <a:t>? </a:t>
            </a:r>
            <a:endParaRPr lang="en-US" altLang="zh-CN" dirty="0" smtClean="0"/>
          </a:p>
          <a:p>
            <a:pPr marL="342900" indent="-342900">
              <a:buAutoNum type="arabicParenBoth"/>
            </a:pPr>
            <a:endParaRPr lang="en-US" altLang="zh-CN" dirty="0"/>
          </a:p>
          <a:p>
            <a:pPr marL="342900" indent="-342900">
              <a:buAutoNum type="arabicParenBoth"/>
            </a:pPr>
            <a:endParaRPr lang="en-US" altLang="zh-CN" dirty="0" smtClean="0"/>
          </a:p>
          <a:p>
            <a:pPr marL="342900" indent="-342900">
              <a:buAutoNum type="arabicParenBoth"/>
            </a:pPr>
            <a:r>
              <a:rPr lang="en-US" altLang="zh-CN" dirty="0" smtClean="0"/>
              <a:t>What </a:t>
            </a:r>
            <a:r>
              <a:rPr lang="en-US" altLang="zh-CN" dirty="0"/>
              <a:t>factors determine the </a:t>
            </a:r>
            <a:r>
              <a:rPr lang="en-US" altLang="zh-CN" dirty="0">
                <a:solidFill>
                  <a:srgbClr val="FF0000"/>
                </a:solidFill>
              </a:rPr>
              <a:t>phase speed and wavelength </a:t>
            </a:r>
            <a:r>
              <a:rPr lang="en-US" altLang="zh-CN" dirty="0"/>
              <a:t>of the gravity waves?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61521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>
            <a:extLst>
              <a:ext uri="{FF2B5EF4-FFF2-40B4-BE49-F238E27FC236}">
                <a16:creationId xmlns:a16="http://schemas.microsoft.com/office/drawing/2014/main" xmlns="" id="{AC7036C9-EB4D-6B40-9C75-46A6C6611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072" y="136005"/>
            <a:ext cx="8838079" cy="1325563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3.Model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simulation</a:t>
            </a:r>
            <a:endParaRPr kumimoji="1"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1" y="548680"/>
            <a:ext cx="3306917" cy="3047552"/>
          </a:xfrm>
          <a:prstGeom prst="rect">
            <a:avLst/>
          </a:prstGeom>
        </p:spPr>
      </p:pic>
      <p:sp>
        <p:nvSpPr>
          <p:cNvPr id="20" name="内容占位符 2">
            <a:extLst>
              <a:ext uri="{FF2B5EF4-FFF2-40B4-BE49-F238E27FC236}">
                <a16:creationId xmlns:a16="http://schemas.microsoft.com/office/drawing/2014/main" xmlns="" id="{B33D090A-30AE-D54B-9439-9B17F4074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289593"/>
            <a:ext cx="4824536" cy="2995076"/>
          </a:xfrm>
        </p:spPr>
        <p:txBody>
          <a:bodyPr/>
          <a:lstStyle/>
          <a:p>
            <a:r>
              <a:rPr kumimoji="1" lang="en-US" altLang="zh-CN" sz="1600" dirty="0" smtClean="0"/>
              <a:t>WRF-ARW</a:t>
            </a:r>
          </a:p>
          <a:p>
            <a:r>
              <a:rPr kumimoji="1" lang="en-US" altLang="zh-CN" sz="1600" dirty="0" smtClean="0"/>
              <a:t>9km-3km-1km</a:t>
            </a:r>
            <a:endParaRPr kumimoji="1" lang="en-US" altLang="zh-CN" sz="1600" dirty="0"/>
          </a:p>
          <a:p>
            <a:r>
              <a:rPr kumimoji="1" lang="en-US" altLang="zh-CN" sz="1600" dirty="0"/>
              <a:t>51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level</a:t>
            </a:r>
          </a:p>
          <a:p>
            <a:r>
              <a:rPr kumimoji="1" lang="en-US" altLang="zh-CN" sz="1600" dirty="0" smtClean="0"/>
              <a:t>Thompson</a:t>
            </a:r>
            <a:r>
              <a:rPr kumimoji="1" lang="zh-CN" altLang="en-US" sz="1600" dirty="0"/>
              <a:t> </a:t>
            </a:r>
            <a:r>
              <a:rPr kumimoji="1" lang="en-US" altLang="zh-CN" sz="1600" dirty="0" smtClean="0"/>
              <a:t>microphysics</a:t>
            </a:r>
            <a:r>
              <a:rPr kumimoji="1" lang="zh-CN" altLang="en-US" sz="1600" dirty="0" smtClean="0"/>
              <a:t>  </a:t>
            </a:r>
            <a:endParaRPr kumimoji="1" lang="en-US" altLang="zh-CN" sz="1600" dirty="0"/>
          </a:p>
          <a:p>
            <a:r>
              <a:rPr lang="en-US" altLang="zh-CN" sz="1600" dirty="0" err="1"/>
              <a:t>rrtmg</a:t>
            </a:r>
            <a:r>
              <a:rPr lang="en-US" altLang="zh-CN" sz="1600" dirty="0"/>
              <a:t> </a:t>
            </a:r>
            <a:r>
              <a:rPr lang="en-US" altLang="zh-CN" sz="1600" dirty="0" smtClean="0"/>
              <a:t>radiation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scheme</a:t>
            </a:r>
            <a:endParaRPr lang="en-US" altLang="zh-CN" sz="1600" dirty="0"/>
          </a:p>
          <a:p>
            <a:r>
              <a:rPr lang="en-US" altLang="zh-CN" sz="1600" dirty="0"/>
              <a:t>Revised MM5 </a:t>
            </a:r>
            <a:r>
              <a:rPr lang="en-US" altLang="zh-CN" sz="1600" dirty="0" err="1" smtClean="0"/>
              <a:t>Monin-Obukhov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surface-layer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scheme</a:t>
            </a:r>
            <a:endParaRPr lang="en-US" altLang="zh-CN" sz="1600" dirty="0"/>
          </a:p>
          <a:p>
            <a:r>
              <a:rPr lang="en-US" altLang="zh-CN" sz="1600" dirty="0"/>
              <a:t>Unified Noah land-surface model</a:t>
            </a:r>
          </a:p>
          <a:p>
            <a:r>
              <a:rPr lang="en-US" altLang="zh-CN" sz="1600" dirty="0"/>
              <a:t>KF</a:t>
            </a:r>
            <a:r>
              <a:rPr lang="zh-CN" altLang="en-US" sz="1600" dirty="0"/>
              <a:t> </a:t>
            </a:r>
            <a:r>
              <a:rPr lang="en-US" altLang="zh-CN" sz="1600" dirty="0" smtClean="0"/>
              <a:t>cumulus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(d01</a:t>
            </a:r>
            <a:r>
              <a:rPr lang="en-US" altLang="zh-CN" sz="1600" dirty="0"/>
              <a:t>)</a:t>
            </a:r>
          </a:p>
          <a:p>
            <a:endParaRPr lang="en-US" altLang="zh-CN" sz="1600" dirty="0"/>
          </a:p>
          <a:p>
            <a:endParaRPr kumimoji="1" lang="en-US" altLang="zh-CN" sz="1600" dirty="0"/>
          </a:p>
          <a:p>
            <a:endParaRPr kumimoji="1" lang="zh-CN" altLang="en-US" sz="16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90767"/>
              </p:ext>
            </p:extLst>
          </p:nvPr>
        </p:nvGraphicFramePr>
        <p:xfrm>
          <a:off x="2565130" y="4008907"/>
          <a:ext cx="6578869" cy="27793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3964"/>
                <a:gridCol w="1137584"/>
                <a:gridCol w="1276839"/>
                <a:gridCol w="1470824"/>
                <a:gridCol w="1669658"/>
              </a:tblGrid>
              <a:tr h="3561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Experiment </a:t>
                      </a:r>
                      <a:endParaRPr lang="zh-CN" sz="1000" kern="100" dirty="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Start time (UTC)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Latent heating 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Terrain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Purposes of experiment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Control run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1200 UTC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Yes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real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Full physics control run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INL-A run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0000 UTC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Yes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real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Sensitivity to initial time</a:t>
                      </a:r>
                      <a:endParaRPr lang="zh-CN" sz="1000" kern="100" dirty="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INL-B run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0600 UTC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Yes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real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Sensitivity to initial time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FakeDry-A run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1200 UTC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No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real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Latent heating effect (Wave-CISK)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482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FakeDry-B run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1200 UTC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No latent heating from 1800 UTC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real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Latent heating effect (Wave-CISK)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TER-A run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1200 UTC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Yes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Increase surface 500 m over land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The depth of stable layer (Wave duct)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TER-B run</a:t>
                      </a:r>
                      <a:endParaRPr lang="zh-CN" sz="1000" kern="100" dirty="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1200 UTC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Yes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Increase surface 500 mover land and ocean</a:t>
                      </a:r>
                      <a:endParaRPr lang="zh-CN" sz="1000" kern="10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The depth of stable layer (Wave duct)</a:t>
                      </a:r>
                      <a:endParaRPr lang="zh-CN" sz="1000" kern="100" dirty="0">
                        <a:effectLst/>
                        <a:latin typeface="Calibri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251520" y="505435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Sensitivity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tests: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099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>
            <a:extLst>
              <a:ext uri="{FF2B5EF4-FFF2-40B4-BE49-F238E27FC236}">
                <a16:creationId xmlns:a16="http://schemas.microsoft.com/office/drawing/2014/main" xmlns="" id="{AC7036C9-EB4D-6B40-9C75-46A6C6611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072" y="136005"/>
            <a:ext cx="8838079" cy="1325563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3.Model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simulation</a:t>
            </a:r>
            <a:endParaRPr kumimoji="1"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69350"/>
            <a:ext cx="4412705" cy="338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669350"/>
            <a:ext cx="3960440" cy="322260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47664" y="1202401"/>
            <a:ext cx="2088232" cy="383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/>
              <a:t>observation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6156176" y="1196752"/>
            <a:ext cx="2088232" cy="383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simulation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118519" y="479663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wavelength: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~30-40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km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59895" y="479663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wavelength: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~20-40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km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8428" y="5261508"/>
            <a:ext cx="339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Propagate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northeastward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speed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~12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m/s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20072" y="5261507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Propagate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northeastward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speed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~12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m/s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9592" y="6021288"/>
            <a:ext cx="3183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Time: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0800~1800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UTC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5420741" y="6017568"/>
            <a:ext cx="3183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Time: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1300~2300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UTC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327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主题1">
  <a:themeElements>
    <a:clrScheme name="02 3">
      <a:dk1>
        <a:srgbClr val="0B1749"/>
      </a:dk1>
      <a:lt1>
        <a:srgbClr val="FFFFFF"/>
      </a:lt1>
      <a:dk2>
        <a:srgbClr val="2453B2"/>
      </a:dk2>
      <a:lt2>
        <a:srgbClr val="DDDDDD"/>
      </a:lt2>
      <a:accent1>
        <a:srgbClr val="4D93D9"/>
      </a:accent1>
      <a:accent2>
        <a:srgbClr val="77AE26"/>
      </a:accent2>
      <a:accent3>
        <a:srgbClr val="FFFFFF"/>
      </a:accent3>
      <a:accent4>
        <a:srgbClr val="08123D"/>
      </a:accent4>
      <a:accent5>
        <a:srgbClr val="B2C8E9"/>
      </a:accent5>
      <a:accent6>
        <a:srgbClr val="6B9D21"/>
      </a:accent6>
      <a:hlink>
        <a:srgbClr val="4D798F"/>
      </a:hlink>
      <a:folHlink>
        <a:srgbClr val="6A93BC"/>
      </a:folHlink>
    </a:clrScheme>
    <a:fontScheme name="0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02 1">
        <a:dk1>
          <a:srgbClr val="30311D"/>
        </a:dk1>
        <a:lt1>
          <a:srgbClr val="FFFFFF"/>
        </a:lt1>
        <a:dk2>
          <a:srgbClr val="866D10"/>
        </a:dk2>
        <a:lt2>
          <a:srgbClr val="DDDDDD"/>
        </a:lt2>
        <a:accent1>
          <a:srgbClr val="345C22"/>
        </a:accent1>
        <a:accent2>
          <a:srgbClr val="93B75F"/>
        </a:accent2>
        <a:accent3>
          <a:srgbClr val="FFFFFF"/>
        </a:accent3>
        <a:accent4>
          <a:srgbClr val="272817"/>
        </a:accent4>
        <a:accent5>
          <a:srgbClr val="AEB5AB"/>
        </a:accent5>
        <a:accent6>
          <a:srgbClr val="85A655"/>
        </a:accent6>
        <a:hlink>
          <a:srgbClr val="557B97"/>
        </a:hlink>
        <a:folHlink>
          <a:srgbClr val="B5A0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 2">
        <a:dk1>
          <a:srgbClr val="000066"/>
        </a:dk1>
        <a:lt1>
          <a:srgbClr val="FFFFFF"/>
        </a:lt1>
        <a:dk2>
          <a:srgbClr val="447DE4"/>
        </a:dk2>
        <a:lt2>
          <a:srgbClr val="DDDDDD"/>
        </a:lt2>
        <a:accent1>
          <a:srgbClr val="7F81CF"/>
        </a:accent1>
        <a:accent2>
          <a:srgbClr val="D87A24"/>
        </a:accent2>
        <a:accent3>
          <a:srgbClr val="FFFFFF"/>
        </a:accent3>
        <a:accent4>
          <a:srgbClr val="000056"/>
        </a:accent4>
        <a:accent5>
          <a:srgbClr val="C0C1E4"/>
        </a:accent5>
        <a:accent6>
          <a:srgbClr val="C46E20"/>
        </a:accent6>
        <a:hlink>
          <a:srgbClr val="99A75F"/>
        </a:hlink>
        <a:folHlink>
          <a:srgbClr val="7AAFC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 3">
        <a:dk1>
          <a:srgbClr val="0B1749"/>
        </a:dk1>
        <a:lt1>
          <a:srgbClr val="FFFFFF"/>
        </a:lt1>
        <a:dk2>
          <a:srgbClr val="2453B2"/>
        </a:dk2>
        <a:lt2>
          <a:srgbClr val="DDDDDD"/>
        </a:lt2>
        <a:accent1>
          <a:srgbClr val="4D93D9"/>
        </a:accent1>
        <a:accent2>
          <a:srgbClr val="77AE26"/>
        </a:accent2>
        <a:accent3>
          <a:srgbClr val="FFFFFF"/>
        </a:accent3>
        <a:accent4>
          <a:srgbClr val="08123D"/>
        </a:accent4>
        <a:accent5>
          <a:srgbClr val="B2C8E9"/>
        </a:accent5>
        <a:accent6>
          <a:srgbClr val="6B9D21"/>
        </a:accent6>
        <a:hlink>
          <a:srgbClr val="4D798F"/>
        </a:hlink>
        <a:folHlink>
          <a:srgbClr val="6A93B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主题1" id="{CB1ED5DD-DCC6-B845-B01D-E59C0C876DE6}" vid="{2D17DAC6-641B-9D43-B86A-2F3433A8349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107938</TotalTime>
  <Words>1148</Words>
  <Application>Microsoft Macintosh PowerPoint</Application>
  <PresentationFormat>全屏显示(4:3)</PresentationFormat>
  <Paragraphs>220</Paragraphs>
  <Slides>19</Slides>
  <Notes>8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Calibri</vt:lpstr>
      <vt:lpstr>Cambria Math</vt:lpstr>
      <vt:lpstr>Helvetica</vt:lpstr>
      <vt:lpstr>Microsoft YaHei</vt:lpstr>
      <vt:lpstr>Times New Roman</vt:lpstr>
      <vt:lpstr>Verdana</vt:lpstr>
      <vt:lpstr>Wingdings</vt:lpstr>
      <vt:lpstr>等线</vt:lpstr>
      <vt:lpstr>宋体</vt:lpstr>
      <vt:lpstr>Arial</vt:lpstr>
      <vt:lpstr>主题1</vt:lpstr>
      <vt:lpstr>PowerPoint 演示文稿</vt:lpstr>
      <vt:lpstr>Outline</vt:lpstr>
      <vt:lpstr>1. Review of gravity waves</vt:lpstr>
      <vt:lpstr>1. Review of diurnal cycle</vt:lpstr>
      <vt:lpstr>2.Case Overview </vt:lpstr>
      <vt:lpstr>2.Case Overview </vt:lpstr>
      <vt:lpstr>2.Case Overview </vt:lpstr>
      <vt:lpstr>3.Model simulation</vt:lpstr>
      <vt:lpstr>3.Model simulation</vt:lpstr>
      <vt:lpstr>3.Model simulation</vt:lpstr>
      <vt:lpstr>4. Results: convection and gravity waves</vt:lpstr>
      <vt:lpstr>4. Results: Wave-CISK</vt:lpstr>
      <vt:lpstr>4. Results: Wave duct</vt:lpstr>
      <vt:lpstr>4. Results: Wave duct</vt:lpstr>
      <vt:lpstr>4. Results: Wave duct</vt:lpstr>
      <vt:lpstr>4. Results: Wave duct</vt:lpstr>
      <vt:lpstr>4. Results: Wave duct</vt:lpstr>
      <vt:lpstr>5. Summary</vt:lpstr>
      <vt:lpstr>PowerPoint 演示文稿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Climatological Characteristics of the LLJ  in shanghai during the Meiyu, pre-Meiyu and post-Meiyu seasons</dc:title>
  <dc:creator>duane</dc:creator>
  <cp:lastModifiedBy>Du Yu</cp:lastModifiedBy>
  <cp:revision>1345</cp:revision>
  <cp:lastPrinted>2018-06-26T05:34:06Z</cp:lastPrinted>
  <dcterms:created xsi:type="dcterms:W3CDTF">2011-02-21T11:36:06Z</dcterms:created>
  <dcterms:modified xsi:type="dcterms:W3CDTF">2018-08-16T14:03:51Z</dcterms:modified>
</cp:coreProperties>
</file>